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7632700" cy="10769600"/>
  <p:notesSz cx="7632700" cy="10769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BDAB"/>
    <a:srgbClr val="584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BD328-2BF6-458E-8AB1-E41C6F966E3B}" v="3" dt="2025-09-05T12:04:02.04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76" y="-24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2928" y="3338576"/>
            <a:ext cx="6493192" cy="22616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5857" y="6030976"/>
            <a:ext cx="5347335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98105" y="0"/>
            <a:ext cx="38100" cy="455930"/>
          </a:xfrm>
          <a:custGeom>
            <a:avLst/>
            <a:gdLst/>
            <a:ahLst/>
            <a:cxnLst/>
            <a:rect l="l" t="t" r="r" b="b"/>
            <a:pathLst>
              <a:path w="38100" h="455930">
                <a:moveTo>
                  <a:pt x="0" y="455853"/>
                </a:moveTo>
                <a:lnTo>
                  <a:pt x="38100" y="455853"/>
                </a:lnTo>
                <a:lnTo>
                  <a:pt x="38100" y="0"/>
                </a:lnTo>
                <a:lnTo>
                  <a:pt x="0" y="0"/>
                </a:lnTo>
                <a:lnTo>
                  <a:pt x="0" y="45585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8100" y="10000052"/>
            <a:ext cx="6480175" cy="0"/>
          </a:xfrm>
          <a:custGeom>
            <a:avLst/>
            <a:gdLst/>
            <a:ahLst/>
            <a:cxnLst/>
            <a:rect l="l" t="t" r="r" b="b"/>
            <a:pathLst>
              <a:path w="6480175">
                <a:moveTo>
                  <a:pt x="0" y="0"/>
                </a:moveTo>
                <a:lnTo>
                  <a:pt x="6479997" y="0"/>
                </a:lnTo>
              </a:path>
            </a:pathLst>
          </a:custGeom>
          <a:ln w="12700">
            <a:solidFill>
              <a:srgbClr val="623C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7598409" cy="455930"/>
          </a:xfrm>
          <a:custGeom>
            <a:avLst/>
            <a:gdLst/>
            <a:ahLst/>
            <a:cxnLst/>
            <a:rect l="l" t="t" r="r" b="b"/>
            <a:pathLst>
              <a:path w="7598409" h="455930">
                <a:moveTo>
                  <a:pt x="0" y="455853"/>
                </a:moveTo>
                <a:lnTo>
                  <a:pt x="7598105" y="455853"/>
                </a:lnTo>
                <a:lnTo>
                  <a:pt x="7598105" y="0"/>
                </a:lnTo>
                <a:lnTo>
                  <a:pt x="0" y="0"/>
                </a:lnTo>
                <a:lnTo>
                  <a:pt x="0" y="45585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23C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23C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1952" y="2477008"/>
            <a:ext cx="3322986" cy="7107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34110" y="2477008"/>
            <a:ext cx="3322986" cy="7107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23C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8100" y="9997403"/>
            <a:ext cx="6480175" cy="12700"/>
          </a:xfrm>
          <a:custGeom>
            <a:avLst/>
            <a:gdLst/>
            <a:ahLst/>
            <a:cxnLst/>
            <a:rect l="l" t="t" r="r" b="b"/>
            <a:pathLst>
              <a:path w="6480175" h="12700">
                <a:moveTo>
                  <a:pt x="0" y="12700"/>
                </a:moveTo>
                <a:lnTo>
                  <a:pt x="6479997" y="12700"/>
                </a:lnTo>
                <a:lnTo>
                  <a:pt x="6479997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3230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8100" y="9993702"/>
            <a:ext cx="6480175" cy="12700"/>
          </a:xfrm>
          <a:custGeom>
            <a:avLst/>
            <a:gdLst/>
            <a:ahLst/>
            <a:cxnLst/>
            <a:rect l="l" t="t" r="r" b="b"/>
            <a:pathLst>
              <a:path w="6480175" h="12700">
                <a:moveTo>
                  <a:pt x="0" y="12699"/>
                </a:moveTo>
                <a:lnTo>
                  <a:pt x="6479997" y="12699"/>
                </a:lnTo>
                <a:lnTo>
                  <a:pt x="6479997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7632700" cy="455930"/>
          </a:xfrm>
          <a:custGeom>
            <a:avLst/>
            <a:gdLst/>
            <a:ahLst/>
            <a:cxnLst/>
            <a:rect l="l" t="t" r="r" b="b"/>
            <a:pathLst>
              <a:path w="7598409" h="455930">
                <a:moveTo>
                  <a:pt x="0" y="455853"/>
                </a:moveTo>
                <a:lnTo>
                  <a:pt x="7598105" y="455853"/>
                </a:lnTo>
                <a:lnTo>
                  <a:pt x="7598105" y="0"/>
                </a:lnTo>
                <a:lnTo>
                  <a:pt x="0" y="0"/>
                </a:lnTo>
                <a:lnTo>
                  <a:pt x="0" y="45585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050" y="0"/>
            <a:ext cx="0" cy="455930"/>
          </a:xfrm>
          <a:custGeom>
            <a:avLst/>
            <a:gdLst/>
            <a:ahLst/>
            <a:cxnLst/>
            <a:rect l="l" t="t" r="r" b="b"/>
            <a:pathLst>
              <a:path h="455930">
                <a:moveTo>
                  <a:pt x="0" y="0"/>
                </a:moveTo>
                <a:lnTo>
                  <a:pt x="0" y="455853"/>
                </a:lnTo>
              </a:path>
            </a:pathLst>
          </a:custGeom>
          <a:ln w="38100">
            <a:solidFill>
              <a:srgbClr val="623C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5400" y="650152"/>
            <a:ext cx="6508249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23C9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1952" y="2477008"/>
            <a:ext cx="6875145" cy="7107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97277" y="10015728"/>
            <a:ext cx="2444496" cy="538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1952" y="10015728"/>
            <a:ext cx="1756981" cy="538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00116" y="10015728"/>
            <a:ext cx="1756981" cy="538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winuk.org.uk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wo people shaking hands">
            <a:extLst>
              <a:ext uri="{FF2B5EF4-FFF2-40B4-BE49-F238E27FC236}">
                <a16:creationId xmlns:a16="http://schemas.microsoft.com/office/drawing/2014/main" id="{3C374008-9C98-3260-D9D4-DC644B25AB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9" y="1912144"/>
            <a:ext cx="7632700" cy="5088467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7636509" cy="2054225"/>
          </a:xfrm>
          <a:custGeom>
            <a:avLst/>
            <a:gdLst/>
            <a:ahLst/>
            <a:cxnLst/>
            <a:rect l="l" t="t" r="r" b="b"/>
            <a:pathLst>
              <a:path w="7636509" h="2054225">
                <a:moveTo>
                  <a:pt x="0" y="2054110"/>
                </a:moveTo>
                <a:lnTo>
                  <a:pt x="7636205" y="2054110"/>
                </a:lnTo>
                <a:lnTo>
                  <a:pt x="7636205" y="0"/>
                </a:lnTo>
                <a:lnTo>
                  <a:pt x="0" y="0"/>
                </a:lnTo>
                <a:lnTo>
                  <a:pt x="0" y="2054110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713501"/>
            <a:ext cx="7636509" cy="5055235"/>
          </a:xfrm>
          <a:custGeom>
            <a:avLst/>
            <a:gdLst/>
            <a:ahLst/>
            <a:cxnLst/>
            <a:rect l="l" t="t" r="r" b="b"/>
            <a:pathLst>
              <a:path w="7636509" h="5055234">
                <a:moveTo>
                  <a:pt x="0" y="0"/>
                </a:moveTo>
                <a:lnTo>
                  <a:pt x="0" y="5054701"/>
                </a:lnTo>
                <a:lnTo>
                  <a:pt x="7636205" y="5054701"/>
                </a:lnTo>
                <a:lnTo>
                  <a:pt x="7636205" y="588987"/>
                </a:lnTo>
                <a:lnTo>
                  <a:pt x="0" y="0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14953" y="334007"/>
            <a:ext cx="2567225" cy="12441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5400" y="6626714"/>
            <a:ext cx="6679950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200" b="1" spc="3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</a:t>
            </a:r>
            <a:r>
              <a:rPr sz="4200" b="1" spc="-68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4200" b="1" spc="-23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 </a:t>
            </a:r>
            <a:r>
              <a:rPr sz="4200" b="1" spc="-26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Executive </a:t>
            </a:r>
            <a:r>
              <a:rPr sz="4200" b="1" spc="-19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Director </a:t>
            </a:r>
            <a:r>
              <a:rPr sz="4200" b="1" spc="-18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(NED)</a:t>
            </a:r>
            <a:r>
              <a:rPr sz="4200" b="1" spc="-37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4200" b="1" spc="-380" dirty="0">
                <a:solidFill>
                  <a:srgbClr val="FFFFFF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Programme</a:t>
            </a:r>
            <a:endParaRPr sz="42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400" y="9383841"/>
            <a:ext cx="650620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EDED88"/>
                </a:solidFill>
                <a:latin typeface="+mj-lt"/>
                <a:cs typeface="Lucida Sans Unicode"/>
              </a:rPr>
              <a:t>A</a:t>
            </a:r>
            <a:r>
              <a:rPr sz="1400" spc="-254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lang="en-GB" sz="1400" spc="-70" dirty="0">
                <a:solidFill>
                  <a:srgbClr val="EDED88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programme</a:t>
            </a:r>
            <a:r>
              <a:rPr sz="1400" spc="-250" dirty="0">
                <a:solidFill>
                  <a:srgbClr val="EDED88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400" spc="-70" dirty="0">
                <a:solidFill>
                  <a:srgbClr val="EDED88"/>
                </a:solidFill>
                <a:latin typeface="+mj-lt"/>
                <a:cs typeface="Lucida Sans Unicode"/>
              </a:rPr>
              <a:t>designed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40" dirty="0">
                <a:solidFill>
                  <a:srgbClr val="EDED88"/>
                </a:solidFill>
                <a:latin typeface="+mj-lt"/>
                <a:cs typeface="Lucida Sans Unicode"/>
              </a:rPr>
              <a:t>by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50" dirty="0">
                <a:solidFill>
                  <a:srgbClr val="EDED88"/>
                </a:solidFill>
                <a:latin typeface="+mj-lt"/>
                <a:cs typeface="Lucida Sans Unicode"/>
              </a:rPr>
              <a:t>WiN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15" dirty="0">
                <a:solidFill>
                  <a:srgbClr val="EDED88"/>
                </a:solidFill>
                <a:latin typeface="+mj-lt"/>
                <a:cs typeface="Lucida Sans Unicode"/>
              </a:rPr>
              <a:t>UK</a:t>
            </a:r>
            <a:r>
              <a:rPr sz="1400" spc="-254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60" dirty="0">
                <a:solidFill>
                  <a:srgbClr val="EDED88"/>
                </a:solidFill>
                <a:latin typeface="+mj-lt"/>
                <a:cs typeface="Lucida Sans Unicode"/>
              </a:rPr>
              <a:t>aiming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50" dirty="0">
                <a:solidFill>
                  <a:srgbClr val="EDED88"/>
                </a:solidFill>
                <a:latin typeface="+mj-lt"/>
                <a:cs typeface="Lucida Sans Unicode"/>
              </a:rPr>
              <a:t>to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70" dirty="0">
                <a:solidFill>
                  <a:srgbClr val="EDED88"/>
                </a:solidFill>
                <a:latin typeface="+mj-lt"/>
                <a:cs typeface="Lucida Sans Unicode"/>
              </a:rPr>
              <a:t>provide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75" dirty="0">
                <a:solidFill>
                  <a:srgbClr val="EDED88"/>
                </a:solidFill>
                <a:latin typeface="+mj-lt"/>
                <a:cs typeface="Lucida Sans Unicode"/>
              </a:rPr>
              <a:t>training,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75" dirty="0">
                <a:solidFill>
                  <a:srgbClr val="EDED88"/>
                </a:solidFill>
                <a:latin typeface="+mj-lt"/>
                <a:cs typeface="Lucida Sans Unicode"/>
              </a:rPr>
              <a:t>mentoring</a:t>
            </a:r>
            <a:r>
              <a:rPr sz="1400" spc="-25" dirty="0">
                <a:solidFill>
                  <a:srgbClr val="EDED88"/>
                </a:solidFill>
                <a:latin typeface="+mj-lt"/>
                <a:cs typeface="Lucida Sans Unicode"/>
              </a:rPr>
              <a:t> and</a:t>
            </a:r>
            <a:r>
              <a:rPr sz="1400" spc="-25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45" dirty="0">
                <a:solidFill>
                  <a:srgbClr val="EDED88"/>
                </a:solidFill>
                <a:latin typeface="+mj-lt"/>
                <a:cs typeface="Lucida Sans Unicode"/>
              </a:rPr>
              <a:t>board  </a:t>
            </a:r>
            <a:r>
              <a:rPr sz="1400" spc="-55" dirty="0">
                <a:solidFill>
                  <a:srgbClr val="EDED88"/>
                </a:solidFill>
                <a:latin typeface="+mj-lt"/>
                <a:cs typeface="Lucida Sans Unicode"/>
              </a:rPr>
              <a:t>placements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50" dirty="0">
                <a:solidFill>
                  <a:srgbClr val="EDED88"/>
                </a:solidFill>
                <a:latin typeface="+mj-lt"/>
                <a:cs typeface="Lucida Sans Unicode"/>
              </a:rPr>
              <a:t>to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65" dirty="0">
                <a:solidFill>
                  <a:srgbClr val="EDED88"/>
                </a:solidFill>
                <a:latin typeface="+mj-lt"/>
                <a:cs typeface="Lucida Sans Unicode"/>
              </a:rPr>
              <a:t>women</a:t>
            </a:r>
            <a:r>
              <a:rPr sz="1400" spc="-20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90" dirty="0">
                <a:solidFill>
                  <a:srgbClr val="EDED88"/>
                </a:solidFill>
                <a:latin typeface="+mj-lt"/>
                <a:cs typeface="Lucida Sans Unicode"/>
              </a:rPr>
              <a:t>looking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50" dirty="0">
                <a:solidFill>
                  <a:srgbClr val="EDED88"/>
                </a:solidFill>
                <a:latin typeface="+mj-lt"/>
                <a:cs typeface="Lucida Sans Unicode"/>
              </a:rPr>
              <a:t>to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45" dirty="0">
                <a:solidFill>
                  <a:srgbClr val="EDED88"/>
                </a:solidFill>
                <a:latin typeface="+mj-lt"/>
                <a:cs typeface="Lucida Sans Unicode"/>
              </a:rPr>
              <a:t>take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50" dirty="0">
                <a:solidFill>
                  <a:srgbClr val="EDED88"/>
                </a:solidFill>
                <a:latin typeface="+mj-lt"/>
                <a:cs typeface="Lucida Sans Unicode"/>
              </a:rPr>
              <a:t>the</a:t>
            </a:r>
            <a:r>
              <a:rPr sz="1400" spc="-19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55" dirty="0">
                <a:solidFill>
                  <a:srgbClr val="EDED88"/>
                </a:solidFill>
                <a:latin typeface="+mj-lt"/>
                <a:cs typeface="Lucida Sans Unicode"/>
              </a:rPr>
              <a:t>step</a:t>
            </a:r>
            <a:r>
              <a:rPr sz="1400" spc="-20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75" dirty="0">
                <a:solidFill>
                  <a:srgbClr val="EDED88"/>
                </a:solidFill>
                <a:latin typeface="+mj-lt"/>
                <a:cs typeface="Lucida Sans Unicode"/>
              </a:rPr>
              <a:t>up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80" dirty="0">
                <a:solidFill>
                  <a:srgbClr val="EDED88"/>
                </a:solidFill>
                <a:latin typeface="+mj-lt"/>
                <a:cs typeface="Lucida Sans Unicode"/>
              </a:rPr>
              <a:t>into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80" dirty="0">
                <a:solidFill>
                  <a:srgbClr val="EDED88"/>
                </a:solidFill>
                <a:latin typeface="+mj-lt"/>
                <a:cs typeface="Lucida Sans Unicode"/>
              </a:rPr>
              <a:t>a</a:t>
            </a:r>
            <a:r>
              <a:rPr sz="1400" spc="-20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85" dirty="0">
                <a:solidFill>
                  <a:srgbClr val="EDED88"/>
                </a:solidFill>
                <a:latin typeface="+mj-lt"/>
                <a:cs typeface="Lucida Sans Unicode"/>
              </a:rPr>
              <a:t>senior</a:t>
            </a:r>
            <a:r>
              <a:rPr sz="1400" spc="-19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45" dirty="0">
                <a:solidFill>
                  <a:srgbClr val="EDED88"/>
                </a:solidFill>
                <a:latin typeface="+mj-lt"/>
                <a:cs typeface="Lucida Sans Unicode"/>
              </a:rPr>
              <a:t>board</a:t>
            </a:r>
            <a:r>
              <a:rPr sz="1400" spc="-200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25" dirty="0">
                <a:solidFill>
                  <a:srgbClr val="EDED88"/>
                </a:solidFill>
                <a:latin typeface="+mj-lt"/>
                <a:cs typeface="Lucida Sans Unicode"/>
              </a:rPr>
              <a:t>and</a:t>
            </a:r>
            <a:r>
              <a:rPr sz="1400" spc="-195" dirty="0">
                <a:solidFill>
                  <a:srgbClr val="EDED88"/>
                </a:solidFill>
                <a:latin typeface="+mj-lt"/>
                <a:cs typeface="Lucida Sans Unicode"/>
              </a:rPr>
              <a:t> </a:t>
            </a:r>
            <a:r>
              <a:rPr sz="1400" spc="-65" dirty="0">
                <a:solidFill>
                  <a:srgbClr val="EDED88"/>
                </a:solidFill>
                <a:latin typeface="+mj-lt"/>
                <a:cs typeface="Lucida Sans Unicode"/>
              </a:rPr>
              <a:t>leadership  </a:t>
            </a:r>
            <a:r>
              <a:rPr sz="1400" spc="-90" dirty="0">
                <a:solidFill>
                  <a:srgbClr val="EDED88"/>
                </a:solidFill>
                <a:latin typeface="+mj-lt"/>
                <a:cs typeface="Lucida Sans Unicode"/>
              </a:rPr>
              <a:t>position.</a:t>
            </a:r>
            <a:endParaRPr sz="1400" dirty="0">
              <a:latin typeface="+mj-lt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400" y="1506539"/>
            <a:ext cx="6506209" cy="8720336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  <a:cs typeface="Helvetica 55 Roman"/>
              </a:rPr>
              <a:t>Why</a:t>
            </a:r>
            <a:r>
              <a:rPr sz="1400" b="1" spc="-90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50" dirty="0">
                <a:solidFill>
                  <a:srgbClr val="3EBDAB"/>
                </a:solidFill>
                <a:latin typeface="+mj-lt"/>
                <a:cs typeface="Helvetica 55 Roman"/>
              </a:rPr>
              <a:t>was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25" dirty="0">
                <a:solidFill>
                  <a:srgbClr val="3EBDAB"/>
                </a:solidFill>
                <a:latin typeface="+mj-lt"/>
                <a:cs typeface="Helvetica 55 Roman"/>
              </a:rPr>
              <a:t>the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10" dirty="0">
                <a:solidFill>
                  <a:srgbClr val="3EBDAB"/>
                </a:solidFill>
                <a:latin typeface="+mj-lt"/>
                <a:cs typeface="Helvetica 55 Roman"/>
              </a:rPr>
              <a:t>WiN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35" dirty="0">
                <a:solidFill>
                  <a:srgbClr val="3EBDAB"/>
                </a:solidFill>
                <a:latin typeface="+mj-lt"/>
                <a:cs typeface="Helvetica 55 Roman"/>
              </a:rPr>
              <a:t>NED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80" dirty="0">
                <a:solidFill>
                  <a:srgbClr val="3EBDAB"/>
                </a:solidFill>
                <a:latin typeface="+mj-lt"/>
                <a:cs typeface="Helvetica 55 Roman"/>
              </a:rPr>
              <a:t>Scheme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45" dirty="0">
                <a:solidFill>
                  <a:srgbClr val="3EBDAB"/>
                </a:solidFill>
                <a:latin typeface="+mj-lt"/>
                <a:cs typeface="Helvetica 55 Roman"/>
              </a:rPr>
              <a:t>set</a:t>
            </a:r>
            <a:r>
              <a:rPr sz="1400" b="1" spc="-85" dirty="0">
                <a:solidFill>
                  <a:srgbClr val="3EBDAB"/>
                </a:solidFill>
                <a:latin typeface="+mj-lt"/>
                <a:cs typeface="Helvetica 55 Roman"/>
              </a:rPr>
              <a:t> </a:t>
            </a:r>
            <a:r>
              <a:rPr sz="1400" b="1" spc="-80" dirty="0">
                <a:solidFill>
                  <a:srgbClr val="3EBDAB"/>
                </a:solidFill>
                <a:latin typeface="+mj-lt"/>
                <a:cs typeface="Helvetica 55 Roman"/>
              </a:rPr>
              <a:t>up?</a:t>
            </a:r>
            <a:endParaRPr sz="1400" dirty="0">
              <a:latin typeface="+mj-lt"/>
              <a:cs typeface="Helvetica 55 Roman"/>
            </a:endParaRPr>
          </a:p>
          <a:p>
            <a:pPr marL="12700" marR="6350" algn="just">
              <a:lnSpc>
                <a:spcPct val="100000"/>
              </a:lnSpc>
              <a:spcBef>
                <a:spcPts val="285"/>
              </a:spcBef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 </a:t>
            </a:r>
            <a:r>
              <a:rPr sz="1200" spc="35" dirty="0">
                <a:solidFill>
                  <a:srgbClr val="1E0E3F"/>
                </a:solidFill>
                <a:latin typeface="+mj-lt"/>
                <a:cs typeface="Lucida Sans Unicode"/>
              </a:rPr>
              <a:t>NED </a:t>
            </a:r>
            <a:r>
              <a:rPr lang="en-GB" sz="1200" spc="3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lang="en-GB"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aims to increase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proportion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women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 senior 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management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positions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following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research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found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women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made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only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13%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senior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leadership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roles 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nuclear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industry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companies.</a:t>
            </a:r>
            <a:r>
              <a:rPr sz="1200" spc="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Limited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opportunities for women exist and practical board experiences are  often not offered to women in the sector, </a:t>
            </a:r>
            <a:r>
              <a:rPr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which </a:t>
            </a:r>
            <a:r>
              <a:rPr lang="en-GB"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is why the WiN</a:t>
            </a:r>
            <a:r>
              <a:rPr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NED </a:t>
            </a:r>
            <a:r>
              <a:rPr lang="en-GB"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Programme was established</a:t>
            </a:r>
            <a:r>
              <a:rPr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+mj-lt"/>
              <a:cs typeface="Lucida Sans Unicode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designed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provide training, mentoring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placements to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women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looking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take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step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into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senior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leadership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position.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+mj-lt"/>
              <a:cs typeface="Lucida Sans Unicode"/>
            </a:endParaRPr>
          </a:p>
          <a:p>
            <a:pPr marL="12700"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</a:rPr>
              <a:t>What is the scheme?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 </a:t>
            </a:r>
            <a:r>
              <a:rPr sz="1200" spc="35" dirty="0">
                <a:solidFill>
                  <a:srgbClr val="1E0E3F"/>
                </a:solidFill>
                <a:latin typeface="+mj-lt"/>
                <a:cs typeface="Lucida Sans Unicode"/>
              </a:rPr>
              <a:t>NED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scheme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year-long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which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provides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practical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learning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experience</a:t>
            </a:r>
            <a:r>
              <a:rPr lang="en-GB" sz="1200" spc="-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participants.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During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scheme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participants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have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monthly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(online)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sessions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subjects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related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undertaking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successful non-executive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director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roles.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In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addition,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scheme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aims to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place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9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participant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an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active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within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industry</a:t>
            </a:r>
            <a:r>
              <a:rPr sz="1200" spc="-9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(this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dependent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current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availability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boards).</a:t>
            </a:r>
            <a:endParaRPr sz="1200" dirty="0">
              <a:latin typeface="+mj-lt"/>
              <a:cs typeface="Lucida Sans Unicode"/>
            </a:endParaRPr>
          </a:p>
          <a:p>
            <a:pPr marL="241300" marR="6350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support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practical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experience,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participants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matched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an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experienced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mentor 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support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their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individual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needs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guided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by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team.</a:t>
            </a:r>
            <a:endParaRPr sz="1200" dirty="0">
              <a:latin typeface="+mj-lt"/>
              <a:cs typeface="Lucida Sans Unicode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supported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by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dedicated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enthusiastic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team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who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schedule</a:t>
            </a:r>
            <a:r>
              <a:rPr sz="1200" spc="-11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annual 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events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learning.</a:t>
            </a:r>
            <a:r>
              <a:rPr sz="1200" spc="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endParaRPr lang="en-GB" sz="1200" spc="10" dirty="0">
              <a:solidFill>
                <a:srgbClr val="1E0E3F"/>
              </a:solidFill>
              <a:latin typeface="+mj-lt"/>
              <a:cs typeface="Lucida Sans Unicode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All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mandatory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ensure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5" dirty="0">
                <a:solidFill>
                  <a:srgbClr val="1E0E3F"/>
                </a:solidFill>
                <a:latin typeface="+mj-lt"/>
                <a:cs typeface="Lucida Sans Unicode"/>
              </a:rPr>
              <a:t>NEDs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equipped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essential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knowledge</a:t>
            </a:r>
            <a:r>
              <a:rPr lang="en-GB" sz="1200" spc="-55" dirty="0">
                <a:solidFill>
                  <a:srgbClr val="1E0E3F"/>
                </a:solidFill>
                <a:latin typeface="+mj-lt"/>
                <a:cs typeface="Lucida Sans Unicode"/>
              </a:rPr>
              <a:t>, </a:t>
            </a:r>
            <a:r>
              <a:rPr lang="en-GB" sz="1200" spc="-5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with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other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talks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events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lang="en-GB" sz="1200" spc="-1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provided as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optional.</a:t>
            </a:r>
            <a:endParaRPr sz="1200" dirty="0">
              <a:latin typeface="+mj-lt"/>
              <a:cs typeface="Lucida Sans Unicode"/>
            </a:endParaRPr>
          </a:p>
          <a:p>
            <a:pPr marL="241300" marR="635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 also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gives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an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opportunity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build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network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professional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contacts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lang="en-GB" sz="1200" spc="-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4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Nuclear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Industry.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</a:rPr>
              <a:t>How will I be matched with a mentor?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55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team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select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Mentor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Mentee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from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pool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experienced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volunteers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who 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work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Nuclear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Industry.</a:t>
            </a:r>
            <a:r>
              <a:rPr sz="1200" spc="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Typically,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this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9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based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skill</a:t>
            </a:r>
            <a:r>
              <a:rPr sz="1200" spc="-9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set,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personality,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9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ambitions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mentee.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If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already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have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mentor,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welcome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continue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them,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however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still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matched 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mentor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specifically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scheme.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</a:rPr>
              <a:t>When will the scheme start?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The</a:t>
            </a:r>
            <a:r>
              <a:rPr sz="1200" spc="-1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lang="en-GB" sz="1200" spc="-1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next co</a:t>
            </a:r>
            <a:r>
              <a:rPr sz="1200" spc="-50" dirty="0" err="1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hort</a:t>
            </a:r>
            <a:r>
              <a:rPr lang="en-GB"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will begin at the start of each calendar year,</a:t>
            </a:r>
            <a:r>
              <a:rPr sz="1200" spc="-14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with</a:t>
            </a:r>
            <a:r>
              <a:rPr sz="1200" spc="-1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interviews</a:t>
            </a:r>
            <a:r>
              <a:rPr sz="1200" spc="-1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and</a:t>
            </a:r>
            <a:r>
              <a:rPr sz="1200" spc="-1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onboarding</a:t>
            </a:r>
            <a:r>
              <a:rPr sz="1200" spc="-1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being</a:t>
            </a:r>
            <a:r>
              <a:rPr sz="1200" spc="-1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held</a:t>
            </a:r>
            <a:r>
              <a:rPr sz="1200" spc="-1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in</a:t>
            </a:r>
            <a:r>
              <a:rPr sz="1200" spc="-1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the</a:t>
            </a:r>
            <a:r>
              <a:rPr lang="en-GB" sz="1200" spc="-3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autumn</a:t>
            </a:r>
            <a:r>
              <a:rPr sz="1200" spc="-10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. 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Notifications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reminders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sent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out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next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cohort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through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communication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channels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like 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LinkedIn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from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website.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</a:rPr>
              <a:t>How long does the programme run for?</a:t>
            </a:r>
          </a:p>
          <a:p>
            <a:pPr marL="241300" indent="-228600">
              <a:lnSpc>
                <a:spcPct val="100000"/>
              </a:lnSpc>
              <a:spcBef>
                <a:spcPts val="285"/>
              </a:spcBef>
              <a:buChar char="•"/>
              <a:tabLst>
                <a:tab pos="240665" algn="l"/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runs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roughly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one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year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time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commitment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29" dirty="0">
                <a:solidFill>
                  <a:srgbClr val="1E0E3F"/>
                </a:solidFill>
                <a:latin typeface="+mj-lt"/>
                <a:cs typeface="Lucida Sans Unicode"/>
              </a:rPr>
              <a:t>7-12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hours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per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month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required.</a:t>
            </a:r>
            <a:endParaRPr sz="1200" dirty="0">
              <a:latin typeface="+mj-lt"/>
              <a:cs typeface="Lucida Sans Unicode"/>
            </a:endParaRPr>
          </a:p>
          <a:p>
            <a:pPr marL="241300" marR="6350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may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wish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extend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Board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position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beyond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entirely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discretion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candidate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consider.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spcBef>
                <a:spcPts val="380"/>
              </a:spcBef>
            </a:pPr>
            <a:r>
              <a:rPr sz="1400" b="1" dirty="0">
                <a:solidFill>
                  <a:srgbClr val="3EBDAB"/>
                </a:solidFill>
                <a:latin typeface="+mj-lt"/>
              </a:rPr>
              <a:t>Is it a paid NED position?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This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an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unpaid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position.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As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programme,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it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expected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(and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confirmed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20" dirty="0">
                <a:solidFill>
                  <a:srgbClr val="1E0E3F"/>
                </a:solidFill>
                <a:latin typeface="+mj-lt"/>
                <a:cs typeface="Lucida Sans Unicode"/>
              </a:rPr>
              <a:t>at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interview) 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have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support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company,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take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part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either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inside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or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outside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time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(the  former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expected,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latter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exceptional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circumstances).</a:t>
            </a:r>
            <a:endParaRPr sz="1200" dirty="0">
              <a:latin typeface="+mj-lt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823" y="660400"/>
            <a:ext cx="6832350" cy="54482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5560" marR="5080" algn="l" rtl="0">
              <a:lnSpc>
                <a:spcPts val="1900"/>
              </a:lnSpc>
              <a:spcBef>
                <a:spcPts val="710"/>
              </a:spcBef>
            </a:pPr>
            <a:r>
              <a:rPr sz="2000" kern="1200" spc="-75" dirty="0">
                <a:solidFill>
                  <a:srgbClr val="584C71"/>
                </a:solidFill>
                <a:latin typeface="+mj-lt"/>
                <a:ea typeface="+mn-ea"/>
              </a:rPr>
              <a:t>What you need to know before applying for the  WiN Non Executive Director (NED) Scheme: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5400" y="10109203"/>
            <a:ext cx="927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2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9750" y="10121903"/>
            <a:ext cx="2721047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0" dirty="0">
                <a:solidFill>
                  <a:srgbClr val="1E0E3F"/>
                </a:solidFill>
                <a:latin typeface="Helvetica 55 Roman"/>
                <a:cs typeface="Helvetica 55 Roman"/>
              </a:rPr>
              <a:t>WiN </a:t>
            </a:r>
            <a:r>
              <a:rPr sz="900" b="1" spc="-30" dirty="0">
                <a:solidFill>
                  <a:srgbClr val="1E0E3F"/>
                </a:solidFill>
                <a:latin typeface="Helvetica 55 Roman"/>
                <a:cs typeface="Helvetica 55 Roman"/>
              </a:rPr>
              <a:t>UK </a:t>
            </a:r>
            <a:r>
              <a:rPr sz="900" b="1" spc="-5" dirty="0">
                <a:solidFill>
                  <a:srgbClr val="1E0E3F"/>
                </a:solidFill>
                <a:latin typeface="Helvetica 55 Roman"/>
                <a:cs typeface="Helvetica 55 Roman"/>
              </a:rPr>
              <a:t>Non </a:t>
            </a:r>
            <a:r>
              <a:rPr sz="900" b="1" spc="-25" dirty="0">
                <a:solidFill>
                  <a:srgbClr val="1E0E3F"/>
                </a:solidFill>
                <a:latin typeface="Helvetica 55 Roman"/>
                <a:cs typeface="Helvetica 55 Roman"/>
              </a:rPr>
              <a:t>Executive </a:t>
            </a:r>
            <a:r>
              <a:rPr sz="900" b="1" spc="-15" dirty="0">
                <a:solidFill>
                  <a:srgbClr val="1E0E3F"/>
                </a:solidFill>
                <a:latin typeface="Helvetica 55 Roman"/>
                <a:cs typeface="Helvetica 55 Roman"/>
              </a:rPr>
              <a:t>Director </a:t>
            </a:r>
            <a:r>
              <a:rPr sz="900" b="1" dirty="0">
                <a:solidFill>
                  <a:srgbClr val="1E0E3F"/>
                </a:solidFill>
                <a:latin typeface="Helvetica 55 Roman"/>
                <a:cs typeface="Helvetica 55 Roman"/>
              </a:rPr>
              <a:t>(NED)</a:t>
            </a:r>
            <a:r>
              <a:rPr sz="900" b="1" spc="-175" dirty="0">
                <a:solidFill>
                  <a:srgbClr val="1E0E3F"/>
                </a:solidFill>
                <a:latin typeface="Helvetica 55 Roman"/>
                <a:cs typeface="Helvetica 55 Roman"/>
              </a:rPr>
              <a:t> </a:t>
            </a:r>
            <a:r>
              <a:rPr lang="en-GB" sz="900" b="1" spc="-40" dirty="0">
                <a:solidFill>
                  <a:srgbClr val="1E0E3F"/>
                </a:solidFill>
                <a:highlight>
                  <a:srgbClr val="FFFF00"/>
                </a:highlight>
                <a:latin typeface="Helvetica 55 Roman"/>
                <a:cs typeface="Helvetica 55 Roman"/>
              </a:rPr>
              <a:t>Programme</a:t>
            </a:r>
            <a:endParaRPr sz="900" dirty="0">
              <a:highlight>
                <a:srgbClr val="FFFF00"/>
              </a:highlight>
              <a:latin typeface="Helvetica 55 Roman"/>
              <a:cs typeface="Helvetica 55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401" y="584200"/>
            <a:ext cx="6505780" cy="96128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715" indent="-2286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scheme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aims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no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cost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yourself,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work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or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providing</a:t>
            </a:r>
            <a:r>
              <a:rPr sz="1200" spc="-11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position.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b="1" dirty="0">
                <a:solidFill>
                  <a:srgbClr val="584C71"/>
                </a:solidFill>
                <a:latin typeface="+mj-lt"/>
              </a:rPr>
              <a:t>There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may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some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costs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occur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i.e.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travel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costs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114" dirty="0">
                <a:solidFill>
                  <a:srgbClr val="1E0E3F"/>
                </a:solidFill>
                <a:latin typeface="+mj-lt"/>
                <a:cs typeface="Lucida Sans Unicode"/>
              </a:rPr>
              <a:t>–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these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expected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covered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by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 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host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10" dirty="0">
                <a:solidFill>
                  <a:srgbClr val="1E0E3F"/>
                </a:solidFill>
                <a:latin typeface="+mj-lt"/>
                <a:cs typeface="Lucida Sans Unicode"/>
              </a:rPr>
              <a:t>(NED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position)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but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this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discussed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case-by-case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basis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if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needed.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If,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after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year,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decides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keep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35" dirty="0">
                <a:solidFill>
                  <a:srgbClr val="1E0E3F"/>
                </a:solidFill>
                <a:latin typeface="+mj-lt"/>
                <a:cs typeface="Lucida Sans Unicode"/>
              </a:rPr>
              <a:t>NED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on,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any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payment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would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entirely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20" dirty="0">
                <a:solidFill>
                  <a:srgbClr val="1E0E3F"/>
                </a:solidFill>
                <a:latin typeface="+mj-lt"/>
                <a:cs typeface="Lucida Sans Unicode"/>
              </a:rPr>
              <a:t>at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discretion 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229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company.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400" b="1" spc="-25" dirty="0">
                <a:solidFill>
                  <a:srgbClr val="3EBDAB"/>
                </a:solidFill>
                <a:latin typeface="+mj-lt"/>
              </a:rPr>
              <a:t>How will I be matched with a company?</a:t>
            </a: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Candidates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specify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preferences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terms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what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type and 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size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they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wish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work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 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alongside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their ambitions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experience,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team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try and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source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position 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suits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individual.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companies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participating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also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requested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specify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their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candidate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requirements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terms</a:t>
            </a:r>
            <a:r>
              <a:rPr sz="1200" spc="-12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 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personality,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fit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knowledge/skill.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Matching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then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try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align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individual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requirements.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further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interview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 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required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ensure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fit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right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both.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Potential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conflicts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interest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discussed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20" dirty="0">
                <a:solidFill>
                  <a:srgbClr val="1E0E3F"/>
                </a:solidFill>
                <a:latin typeface="+mj-lt"/>
                <a:cs typeface="Lucida Sans Unicode"/>
              </a:rPr>
              <a:t>at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this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stage.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/>
            <a:r>
              <a:rPr sz="1400" b="1" spc="-25" dirty="0">
                <a:solidFill>
                  <a:srgbClr val="3EBDAB"/>
                </a:solidFill>
                <a:latin typeface="+mj-lt"/>
              </a:rPr>
              <a:t>How does the training work?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varied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terms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subjects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equip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candidates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necessary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knowledge 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partake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contribute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effectively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meeting</a:t>
            </a:r>
            <a:r>
              <a:rPr lang="en-GB" sz="1200" spc="-55" dirty="0">
                <a:solidFill>
                  <a:srgbClr val="1E0E3F"/>
                </a:solidFill>
                <a:latin typeface="+mj-lt"/>
                <a:cs typeface="Lucida Sans Unicode"/>
              </a:rPr>
              <a:t>; </a:t>
            </a:r>
            <a:r>
              <a:rPr lang="en-GB" sz="1200" spc="-5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it is therefore </a:t>
            </a:r>
            <a:r>
              <a:rPr sz="1200" spc="-4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mandatory</a:t>
            </a:r>
            <a:r>
              <a:rPr lang="en-GB" sz="1200" spc="-4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to attend these excellent sessions.</a:t>
            </a:r>
            <a:endParaRPr sz="1200" dirty="0">
              <a:highlight>
                <a:srgbClr val="FFFF00"/>
              </a:highlight>
              <a:latin typeface="+mj-lt"/>
              <a:cs typeface="Lucida Sans Unicode"/>
            </a:endParaRPr>
          </a:p>
          <a:p>
            <a:pPr marL="241300" marR="635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is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mix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face-to-face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virtual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sessions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by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variety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trainers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from</a:t>
            </a:r>
            <a:r>
              <a:rPr sz="1200" spc="-8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across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different 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disciplines.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Events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inspirational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speakers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also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part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allow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candidates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learn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from others</a:t>
            </a:r>
            <a:r>
              <a:rPr lang="en-GB" sz="1200" spc="-55" dirty="0">
                <a:solidFill>
                  <a:srgbClr val="1E0E3F"/>
                </a:solidFill>
                <a:latin typeface="+mj-lt"/>
                <a:cs typeface="Lucida Sans Unicode"/>
              </a:rPr>
              <a:t>,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these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optional.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400" b="1" spc="-25" dirty="0">
                <a:solidFill>
                  <a:srgbClr val="3EBDAB"/>
                </a:solidFill>
                <a:latin typeface="+mj-lt"/>
              </a:rPr>
              <a:t>How often is the training and what is the general time commitment?</a:t>
            </a: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team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set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 monthly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online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training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sessions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after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face-to-face </a:t>
            </a:r>
            <a:r>
              <a:rPr sz="1200" spc="-80" dirty="0">
                <a:solidFill>
                  <a:srgbClr val="1E0E3F"/>
                </a:solidFill>
                <a:latin typeface="+mj-lt"/>
                <a:cs typeface="Lucida Sans Unicode"/>
              </a:rPr>
              <a:t>kick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off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session. 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Once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placed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onto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 will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required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attend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board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meetings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based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company’s  requirements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(typically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once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quarter)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allow</a:t>
            </a:r>
            <a:r>
              <a:rPr sz="1200" spc="-1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time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preparation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those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meetings.</a:t>
            </a:r>
            <a:r>
              <a:rPr sz="1200" spc="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5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also 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need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allow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time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meet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with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mentor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as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require.</a:t>
            </a:r>
            <a:endParaRPr sz="1200" dirty="0">
              <a:latin typeface="+mj-lt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Note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there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roughly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three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in-person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dirty="0">
                <a:solidFill>
                  <a:srgbClr val="1E0E3F"/>
                </a:solidFill>
                <a:latin typeface="+mj-lt"/>
                <a:cs typeface="Lucida Sans Unicode"/>
              </a:rPr>
              <a:t>day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events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programme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that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take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place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either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London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Manchester </a:t>
            </a:r>
            <a:r>
              <a:rPr lang="en-GB" sz="1200" spc="-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lang="en-GB" sz="1200" spc="-3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(or other central hub)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require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attendance.</a:t>
            </a:r>
            <a:endParaRPr sz="1200" dirty="0">
              <a:latin typeface="+mj-lt"/>
              <a:cs typeface="Lucida Sans Unicode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Travel </a:t>
            </a:r>
            <a:r>
              <a:rPr lang="en-GB" sz="1200" spc="-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will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required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 face-to-face training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sessions.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Costs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can be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covered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by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candidates’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employment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company</a:t>
            </a:r>
            <a:r>
              <a:rPr sz="1200" spc="-15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or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host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company.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If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not,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exceptional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circumstances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may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consider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reimbursement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some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fees.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/>
            <a:r>
              <a:rPr sz="1400" b="1" spc="-25" dirty="0">
                <a:solidFill>
                  <a:srgbClr val="3EBDAB"/>
                </a:solidFill>
                <a:latin typeface="+mj-lt"/>
              </a:rPr>
              <a:t>What kind of companies could I be matched with?</a:t>
            </a: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200" spc="50" dirty="0">
                <a:solidFill>
                  <a:srgbClr val="1E0E3F"/>
                </a:solidFill>
                <a:latin typeface="+mj-lt"/>
                <a:cs typeface="Lucida Sans Unicode"/>
              </a:rPr>
              <a:t>We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have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range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companies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signed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as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Charter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signatories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who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6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90" dirty="0">
                <a:solidFill>
                  <a:srgbClr val="1E0E3F"/>
                </a:solidFill>
                <a:latin typeface="+mj-lt"/>
                <a:cs typeface="Lucida Sans Unicode"/>
              </a:rPr>
              <a:t>,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signed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up</a:t>
            </a:r>
            <a:r>
              <a:rPr sz="1200" spc="-17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7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scheme 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such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as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governmental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companies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like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Great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British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Nuclear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other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35" dirty="0">
                <a:solidFill>
                  <a:srgbClr val="1E0E3F"/>
                </a:solidFill>
                <a:latin typeface="+mj-lt"/>
                <a:cs typeface="Lucida Sans Unicode"/>
              </a:rPr>
              <a:t>SME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companies</a:t>
            </a:r>
            <a:r>
              <a:rPr sz="1200" spc="-10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like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0" dirty="0">
                <a:solidFill>
                  <a:srgbClr val="1E0E3F"/>
                </a:solidFill>
                <a:latin typeface="+mj-lt"/>
                <a:cs typeface="Lucida Sans Unicode"/>
              </a:rPr>
              <a:t>Ada</a:t>
            </a:r>
            <a:r>
              <a:rPr sz="1200" spc="-10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Moda. 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All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our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companies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sponsors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support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40" dirty="0">
                <a:solidFill>
                  <a:srgbClr val="1E0E3F"/>
                </a:solidFill>
                <a:latin typeface="+mj-lt"/>
                <a:cs typeface="Lucida Sans Unicode"/>
              </a:rPr>
              <a:t>WiN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mission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of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diversity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in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Nuclear.</a:t>
            </a:r>
            <a:endParaRPr sz="1200" dirty="0"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400" b="1" spc="-25" dirty="0">
                <a:solidFill>
                  <a:srgbClr val="3EBDAB"/>
                </a:solidFill>
                <a:latin typeface="+mj-lt"/>
              </a:rPr>
              <a:t>How do I apply?</a:t>
            </a:r>
          </a:p>
          <a:p>
            <a:pPr marL="24130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5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Applications</a:t>
            </a:r>
            <a:r>
              <a:rPr sz="1200" spc="-135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 </a:t>
            </a:r>
            <a:r>
              <a:rPr lang="en-GB" sz="1200" spc="-60" dirty="0">
                <a:solidFill>
                  <a:srgbClr val="1E0E3F"/>
                </a:solidFill>
                <a:highlight>
                  <a:srgbClr val="FFFF00"/>
                </a:highlight>
                <a:latin typeface="+mj-lt"/>
                <a:cs typeface="Lucida Sans Unicode"/>
              </a:rPr>
              <a:t>will open during September for one month; see our website for specific dates.</a:t>
            </a:r>
          </a:p>
          <a:p>
            <a:pPr marL="24130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75" dirty="0">
                <a:solidFill>
                  <a:srgbClr val="1E0E3F"/>
                </a:solidFill>
                <a:latin typeface="+mj-lt"/>
                <a:cs typeface="Lucida Sans Unicode"/>
              </a:rPr>
              <a:t>You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need to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provide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copy of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CV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most importantly,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covering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letter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explaining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what 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being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65" dirty="0">
                <a:solidFill>
                  <a:srgbClr val="1E0E3F"/>
                </a:solidFill>
                <a:latin typeface="+mj-lt"/>
                <a:cs typeface="Lucida Sans Unicode"/>
              </a:rPr>
              <a:t>a</a:t>
            </a:r>
            <a:r>
              <a:rPr sz="1200" spc="-14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35" dirty="0">
                <a:solidFill>
                  <a:srgbClr val="1E0E3F"/>
                </a:solidFill>
                <a:latin typeface="+mj-lt"/>
                <a:cs typeface="Lucida Sans Unicode"/>
              </a:rPr>
              <a:t>NED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would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mean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why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70" dirty="0">
                <a:solidFill>
                  <a:srgbClr val="1E0E3F"/>
                </a:solidFill>
                <a:latin typeface="+mj-lt"/>
                <a:cs typeface="Lucida Sans Unicode"/>
              </a:rPr>
              <a:t>should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chosen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for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programme.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Further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details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4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available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closer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time.</a:t>
            </a:r>
            <a:r>
              <a:rPr lang="en-GB" sz="1200" spc="-6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lang="en-GB" sz="1200" spc="-60" dirty="0">
                <a:solidFill>
                  <a:srgbClr val="3EBDAB"/>
                </a:solidFill>
                <a:latin typeface="+mj-lt"/>
                <a:cs typeface="Lucida Sans Unicode"/>
              </a:rPr>
              <a:t>To find out more about our programme, please contact winukned@gmail.com</a:t>
            </a:r>
            <a:endParaRPr sz="1200" dirty="0">
              <a:solidFill>
                <a:srgbClr val="3EBDAB"/>
              </a:solidFill>
              <a:latin typeface="+mj-lt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+mj-lt"/>
              <a:cs typeface="Lucida Sans Unicode"/>
            </a:endParaRPr>
          </a:p>
          <a:p>
            <a:pPr marL="12700"/>
            <a:r>
              <a:rPr sz="1400" b="1" spc="-25" dirty="0">
                <a:solidFill>
                  <a:srgbClr val="3EBDAB"/>
                </a:solidFill>
                <a:latin typeface="+mj-lt"/>
              </a:rPr>
              <a:t>What does the application process involve?</a:t>
            </a:r>
          </a:p>
          <a:p>
            <a:pPr marL="241300" marR="6350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Once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 </a:t>
            </a:r>
            <a:r>
              <a:rPr sz="1200" spc="55" dirty="0">
                <a:solidFill>
                  <a:srgbClr val="1E0E3F"/>
                </a:solidFill>
                <a:latin typeface="+mj-lt"/>
                <a:cs typeface="Lucida Sans Unicode"/>
              </a:rPr>
              <a:t>WIN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project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team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receive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your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application it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analysed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reviewed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if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 </a:t>
            </a:r>
            <a:r>
              <a:rPr sz="1200" spc="-15" dirty="0">
                <a:solidFill>
                  <a:srgbClr val="1E0E3F"/>
                </a:solidFill>
                <a:latin typeface="+mj-lt"/>
                <a:cs typeface="Lucida Sans Unicode"/>
              </a:rPr>
              <a:t>are 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selected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you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0" dirty="0">
                <a:solidFill>
                  <a:srgbClr val="1E0E3F"/>
                </a:solidFill>
                <a:latin typeface="+mj-lt"/>
                <a:cs typeface="Lucida Sans Unicode"/>
              </a:rPr>
              <a:t>will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then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5" dirty="0">
                <a:solidFill>
                  <a:srgbClr val="1E0E3F"/>
                </a:solidFill>
                <a:latin typeface="+mj-lt"/>
                <a:cs typeface="Lucida Sans Unicode"/>
              </a:rPr>
              <a:t>be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offered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0" dirty="0">
                <a:solidFill>
                  <a:srgbClr val="1E0E3F"/>
                </a:solidFill>
                <a:latin typeface="+mj-lt"/>
                <a:cs typeface="Lucida Sans Unicode"/>
              </a:rPr>
              <a:t>to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attend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" dirty="0">
                <a:solidFill>
                  <a:srgbClr val="1E0E3F"/>
                </a:solidFill>
                <a:latin typeface="+mj-lt"/>
                <a:cs typeface="Lucida Sans Unicode"/>
              </a:rPr>
              <a:t>an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45" dirty="0">
                <a:solidFill>
                  <a:srgbClr val="1E0E3F"/>
                </a:solidFill>
                <a:latin typeface="+mj-lt"/>
                <a:cs typeface="Lucida Sans Unicode"/>
              </a:rPr>
              <a:t>interview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0" dirty="0">
                <a:solidFill>
                  <a:srgbClr val="1E0E3F"/>
                </a:solidFill>
                <a:latin typeface="+mj-lt"/>
                <a:cs typeface="Lucida Sans Unicode"/>
              </a:rPr>
              <a:t>based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on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0" dirty="0">
                <a:solidFill>
                  <a:srgbClr val="1E0E3F"/>
                </a:solidFill>
                <a:latin typeface="+mj-lt"/>
                <a:cs typeface="Lucida Sans Unicode"/>
              </a:rPr>
              <a:t>suitability</a:t>
            </a:r>
            <a:r>
              <a:rPr sz="1200" spc="-125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20" dirty="0">
                <a:solidFill>
                  <a:srgbClr val="1E0E3F"/>
                </a:solidFill>
                <a:latin typeface="+mj-lt"/>
                <a:cs typeface="Lucida Sans Unicode"/>
              </a:rPr>
              <a:t>and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35" dirty="0">
                <a:solidFill>
                  <a:srgbClr val="1E0E3F"/>
                </a:solidFill>
                <a:latin typeface="+mj-lt"/>
                <a:cs typeface="Lucida Sans Unicode"/>
              </a:rPr>
              <a:t>the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65" dirty="0">
                <a:solidFill>
                  <a:srgbClr val="1E0E3F"/>
                </a:solidFill>
                <a:latin typeface="+mj-lt"/>
                <a:cs typeface="Lucida Sans Unicode"/>
              </a:rPr>
              <a:t>pre-set</a:t>
            </a:r>
            <a:r>
              <a:rPr sz="1200" spc="-130" dirty="0">
                <a:solidFill>
                  <a:srgbClr val="1E0E3F"/>
                </a:solidFill>
                <a:latin typeface="+mj-lt"/>
                <a:cs typeface="Lucida Sans Unicode"/>
              </a:rPr>
              <a:t> </a:t>
            </a:r>
            <a:r>
              <a:rPr sz="1200" spc="-55" dirty="0">
                <a:solidFill>
                  <a:srgbClr val="1E0E3F"/>
                </a:solidFill>
                <a:latin typeface="+mj-lt"/>
                <a:cs typeface="Lucida Sans Unicode"/>
              </a:rPr>
              <a:t>criteria.</a:t>
            </a:r>
            <a:endParaRPr sz="1200" dirty="0">
              <a:latin typeface="+mj-lt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0215" y="10109203"/>
            <a:ext cx="1009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i="1" spc="5" dirty="0">
                <a:solidFill>
                  <a:srgbClr val="323031"/>
                </a:solidFill>
                <a:latin typeface="Trebuchet MS"/>
                <a:cs typeface="Trebuchet MS"/>
              </a:rPr>
              <a:t>3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391" y="10121903"/>
            <a:ext cx="2789759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0" dirty="0">
                <a:solidFill>
                  <a:srgbClr val="1E0E3F"/>
                </a:solidFill>
                <a:latin typeface="Helvetica 55 Roman"/>
                <a:cs typeface="Helvetica 55 Roman"/>
              </a:rPr>
              <a:t>WiN </a:t>
            </a:r>
            <a:r>
              <a:rPr sz="900" b="1" spc="-30" dirty="0">
                <a:solidFill>
                  <a:srgbClr val="1E0E3F"/>
                </a:solidFill>
                <a:latin typeface="Helvetica 55 Roman"/>
                <a:cs typeface="Helvetica 55 Roman"/>
              </a:rPr>
              <a:t>UK </a:t>
            </a:r>
            <a:r>
              <a:rPr sz="900" b="1" spc="-5" dirty="0">
                <a:solidFill>
                  <a:srgbClr val="1E0E3F"/>
                </a:solidFill>
                <a:latin typeface="Helvetica 55 Roman"/>
                <a:cs typeface="Helvetica 55 Roman"/>
              </a:rPr>
              <a:t>Non </a:t>
            </a:r>
            <a:r>
              <a:rPr sz="900" b="1" spc="-25" dirty="0">
                <a:solidFill>
                  <a:srgbClr val="1E0E3F"/>
                </a:solidFill>
                <a:latin typeface="Helvetica 55 Roman"/>
                <a:cs typeface="Helvetica 55 Roman"/>
              </a:rPr>
              <a:t>Executive </a:t>
            </a:r>
            <a:r>
              <a:rPr sz="900" b="1" spc="-15" dirty="0">
                <a:solidFill>
                  <a:srgbClr val="1E0E3F"/>
                </a:solidFill>
                <a:latin typeface="Helvetica 55 Roman"/>
                <a:cs typeface="Helvetica 55 Roman"/>
              </a:rPr>
              <a:t>Director </a:t>
            </a:r>
            <a:r>
              <a:rPr sz="900" b="1" dirty="0">
                <a:solidFill>
                  <a:srgbClr val="1E0E3F"/>
                </a:solidFill>
                <a:latin typeface="Helvetica 55 Roman"/>
                <a:cs typeface="Helvetica 55 Roman"/>
              </a:rPr>
              <a:t>(NED)</a:t>
            </a:r>
            <a:r>
              <a:rPr sz="900" b="1" spc="-175" dirty="0">
                <a:solidFill>
                  <a:srgbClr val="1E0E3F"/>
                </a:solidFill>
                <a:latin typeface="Helvetica 55 Roman"/>
                <a:cs typeface="Helvetica 55 Roman"/>
              </a:rPr>
              <a:t> </a:t>
            </a:r>
            <a:r>
              <a:rPr lang="en-GB" sz="900" b="1" spc="-40" dirty="0">
                <a:solidFill>
                  <a:srgbClr val="1E0E3F"/>
                </a:solidFill>
                <a:highlight>
                  <a:srgbClr val="FFFF00"/>
                </a:highlight>
                <a:latin typeface="Helvetica 55 Roman"/>
                <a:cs typeface="Helvetica 55 Roman"/>
              </a:rPr>
              <a:t>Programme</a:t>
            </a:r>
            <a:endParaRPr sz="900" dirty="0">
              <a:highlight>
                <a:srgbClr val="FFFF00"/>
              </a:highlight>
              <a:latin typeface="Helvetica 55 Roman"/>
              <a:cs typeface="Helvetica 55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98105" y="0"/>
            <a:ext cx="38100" cy="455930"/>
          </a:xfrm>
          <a:custGeom>
            <a:avLst/>
            <a:gdLst/>
            <a:ahLst/>
            <a:cxnLst/>
            <a:rect l="l" t="t" r="r" b="b"/>
            <a:pathLst>
              <a:path w="38100" h="455930">
                <a:moveTo>
                  <a:pt x="0" y="455853"/>
                </a:moveTo>
                <a:lnTo>
                  <a:pt x="38100" y="455853"/>
                </a:lnTo>
                <a:lnTo>
                  <a:pt x="38100" y="0"/>
                </a:lnTo>
                <a:lnTo>
                  <a:pt x="0" y="0"/>
                </a:lnTo>
                <a:lnTo>
                  <a:pt x="0" y="45585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8100" y="10000052"/>
            <a:ext cx="6480175" cy="0"/>
          </a:xfrm>
          <a:custGeom>
            <a:avLst/>
            <a:gdLst/>
            <a:ahLst/>
            <a:cxnLst/>
            <a:rect l="l" t="t" r="r" b="b"/>
            <a:pathLst>
              <a:path w="6480175">
                <a:moveTo>
                  <a:pt x="0" y="0"/>
                </a:moveTo>
                <a:lnTo>
                  <a:pt x="6479997" y="0"/>
                </a:lnTo>
              </a:path>
            </a:pathLst>
          </a:custGeom>
          <a:ln w="12700">
            <a:solidFill>
              <a:srgbClr val="623C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7598409" cy="455930"/>
          </a:xfrm>
          <a:custGeom>
            <a:avLst/>
            <a:gdLst/>
            <a:ahLst/>
            <a:cxnLst/>
            <a:rect l="l" t="t" r="r" b="b"/>
            <a:pathLst>
              <a:path w="7598409" h="455930">
                <a:moveTo>
                  <a:pt x="0" y="455853"/>
                </a:moveTo>
                <a:lnTo>
                  <a:pt x="7598105" y="455853"/>
                </a:lnTo>
                <a:lnTo>
                  <a:pt x="7598105" y="0"/>
                </a:lnTo>
                <a:lnTo>
                  <a:pt x="0" y="0"/>
                </a:lnTo>
                <a:lnTo>
                  <a:pt x="0" y="45585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2399" y="693171"/>
            <a:ext cx="6506845" cy="76559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Clr>
                <a:srgbClr val="1E0E3F"/>
              </a:buClr>
              <a:buFont typeface="Lucida Sans Unicode"/>
              <a:buChar char="•"/>
              <a:tabLst>
                <a:tab pos="273685" algn="l"/>
              </a:tabLst>
            </a:pP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Candidates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interviewed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in</a:t>
            </a:r>
            <a:r>
              <a:rPr sz="1100" spc="-114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November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.</a:t>
            </a:r>
            <a:r>
              <a:rPr sz="1100" spc="14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More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details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provided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by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who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guide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through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process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terms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requirements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help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preparation.</a:t>
            </a:r>
            <a:endParaRPr sz="1100" dirty="0">
              <a:latin typeface="Lucida Sans Unicode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Candidates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selected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through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fair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transparent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recruitment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process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by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55" dirty="0">
                <a:solidFill>
                  <a:srgbClr val="1E0E3F"/>
                </a:solidFill>
                <a:latin typeface="Lucida Sans Unicode"/>
                <a:cs typeface="Lucida Sans Unicode"/>
              </a:rPr>
              <a:t>WIN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project 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by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members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5" dirty="0">
                <a:solidFill>
                  <a:srgbClr val="1E0E3F"/>
                </a:solidFill>
                <a:latin typeface="Lucida Sans Unicode"/>
                <a:cs typeface="Lucida Sans Unicode"/>
              </a:rPr>
              <a:t>WiN.</a:t>
            </a:r>
            <a:r>
              <a:rPr sz="1100" spc="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3EBDAB"/>
                </a:solidFill>
                <a:latin typeface="Helvetica 55 Roman"/>
                <a:cs typeface="Helvetica 55 Roman"/>
              </a:rPr>
              <a:t>What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are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3EBDAB"/>
                </a:solidFill>
                <a:latin typeface="Helvetica 55 Roman"/>
                <a:cs typeface="Helvetica 55 Roman"/>
              </a:rPr>
              <a:t>you</a:t>
            </a:r>
            <a:r>
              <a:rPr sz="1100" b="1" spc="-9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3EBDAB"/>
                </a:solidFill>
                <a:latin typeface="Helvetica 55 Roman"/>
                <a:cs typeface="Helvetica 55 Roman"/>
              </a:rPr>
              <a:t>looking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3EBDAB"/>
                </a:solidFill>
                <a:latin typeface="Helvetica 55 Roman"/>
                <a:cs typeface="Helvetica 55 Roman"/>
              </a:rPr>
              <a:t>for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3EBDAB"/>
                </a:solidFill>
                <a:latin typeface="Helvetica 55 Roman"/>
                <a:cs typeface="Helvetica 55 Roman"/>
              </a:rPr>
              <a:t>in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3EBDAB"/>
                </a:solidFill>
                <a:latin typeface="Helvetica 55 Roman"/>
                <a:cs typeface="Helvetica 55 Roman"/>
              </a:rPr>
              <a:t>an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3EBDAB"/>
                </a:solidFill>
                <a:latin typeface="Helvetica 55 Roman"/>
                <a:cs typeface="Helvetica 55 Roman"/>
              </a:rPr>
              <a:t>ideal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3EBDAB"/>
                </a:solidFill>
                <a:latin typeface="Helvetica 55 Roman"/>
                <a:cs typeface="Helvetica 55 Roman"/>
              </a:rPr>
              <a:t>candidate?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100" spc="5" dirty="0">
                <a:solidFill>
                  <a:srgbClr val="1E0E3F"/>
                </a:solidFill>
                <a:latin typeface="Lucida Sans Unicode"/>
                <a:cs typeface="Lucida Sans Unicode"/>
              </a:rPr>
              <a:t>NEDs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represent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some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cases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top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tier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corporate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advisors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reaching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level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take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hard 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individual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work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effort.</a:t>
            </a:r>
            <a:endParaRPr sz="1100" dirty="0">
              <a:latin typeface="Lucida Sans Unicode"/>
              <a:cs typeface="Lucida Sans Unicode"/>
            </a:endParaRPr>
          </a:p>
          <a:p>
            <a:pPr marL="241300" marR="698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Whatever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background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ability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think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strategically,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excellent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communication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interpersonal  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skills,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working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0" dirty="0">
                <a:solidFill>
                  <a:srgbClr val="1E0E3F"/>
                </a:solidFill>
                <a:latin typeface="Lucida Sans Unicode"/>
                <a:cs typeface="Lucida Sans Unicode"/>
              </a:rPr>
              <a:t>as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handling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confidential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information,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effective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influencing,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unwavering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drive 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diplomatic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determination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are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essential.</a:t>
            </a:r>
            <a:endParaRPr sz="1100" dirty="0">
              <a:latin typeface="Lucida Sans Unicode"/>
              <a:cs typeface="Lucida Sans Unicode"/>
            </a:endParaRPr>
          </a:p>
          <a:p>
            <a:pPr marL="241300" indent="-228600" algn="just">
              <a:lnSpc>
                <a:spcPct val="100000"/>
              </a:lnSpc>
              <a:spcBef>
                <a:spcPts val="465"/>
              </a:spcBef>
              <a:buChar char="•"/>
              <a:tabLst>
                <a:tab pos="241300" algn="l"/>
              </a:tabLst>
            </a:pP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Any</a:t>
            </a:r>
            <a:r>
              <a:rPr sz="1100" spc="-2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lang="en-GB" sz="1100" spc="-2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background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welcome.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Clr>
                <a:srgbClr val="1E0E3F"/>
              </a:buClr>
              <a:buFont typeface="Lucida Sans Unicode"/>
              <a:buChar char="•"/>
            </a:pPr>
            <a:endParaRPr sz="13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3EBDAB"/>
                </a:solidFill>
                <a:latin typeface="Helvetica 55 Roman"/>
                <a:cs typeface="Helvetica 55 Roman"/>
              </a:rPr>
              <a:t>What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3EBDAB"/>
                </a:solidFill>
                <a:latin typeface="Helvetica 55 Roman"/>
                <a:cs typeface="Helvetica 55 Roman"/>
              </a:rPr>
              <a:t>level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3EBDAB"/>
                </a:solidFill>
                <a:latin typeface="Helvetica 55 Roman"/>
                <a:cs typeface="Helvetica 55 Roman"/>
              </a:rPr>
              <a:t>or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15" dirty="0">
                <a:solidFill>
                  <a:srgbClr val="3EBDAB"/>
                </a:solidFill>
                <a:latin typeface="Helvetica 55 Roman"/>
                <a:cs typeface="Helvetica 55 Roman"/>
              </a:rPr>
              <a:t>type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3EBDAB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experience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3EBDAB"/>
                </a:solidFill>
                <a:latin typeface="Helvetica 55 Roman"/>
                <a:cs typeface="Helvetica 55 Roman"/>
              </a:rPr>
              <a:t>is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3EBDAB"/>
                </a:solidFill>
                <a:latin typeface="Helvetica 55 Roman"/>
                <a:cs typeface="Helvetica 55 Roman"/>
              </a:rPr>
              <a:t>preferred?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100" spc="50" dirty="0">
                <a:solidFill>
                  <a:srgbClr val="1E0E3F"/>
                </a:solidFill>
                <a:latin typeface="Lucida Sans Unicode"/>
                <a:cs typeface="Lucida Sans Unicode"/>
              </a:rPr>
              <a:t>We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are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looking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for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Women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who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are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currently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medium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managerial/leadership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roles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within 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their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 ambition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succeed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where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next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step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their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career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could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board 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position.</a:t>
            </a:r>
            <a:endParaRPr sz="1100" dirty="0">
              <a:latin typeface="Lucida Sans Unicode"/>
              <a:cs typeface="Lucida Sans Unicode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Our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aim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all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women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many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situations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e.g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returner-ships,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career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break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or currently on 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maternity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leave,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we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welcome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application.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How</a:t>
            </a:r>
            <a:r>
              <a:rPr sz="1100" b="1" spc="-16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do</a:t>
            </a:r>
            <a:r>
              <a:rPr sz="1100" b="1" spc="-15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you</a:t>
            </a:r>
            <a:r>
              <a:rPr sz="1100" b="1" spc="-15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3EBDAB"/>
                </a:solidFill>
                <a:latin typeface="Helvetica 55 Roman"/>
                <a:cs typeface="Helvetica 55 Roman"/>
              </a:rPr>
              <a:t>deal</a:t>
            </a:r>
            <a:r>
              <a:rPr sz="1100" b="1" spc="-15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3EBDAB"/>
                </a:solidFill>
                <a:latin typeface="Helvetica 55 Roman"/>
                <a:cs typeface="Helvetica 55 Roman"/>
              </a:rPr>
              <a:t>with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conflicts</a:t>
            </a:r>
            <a:r>
              <a:rPr sz="1100" b="1" spc="-16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3EBDAB"/>
                </a:solidFill>
                <a:latin typeface="Helvetica 55 Roman"/>
                <a:cs typeface="Helvetica 55 Roman"/>
              </a:rPr>
              <a:t>of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3EBDAB"/>
                </a:solidFill>
                <a:latin typeface="Helvetica 55 Roman"/>
                <a:cs typeface="Helvetica 55 Roman"/>
              </a:rPr>
              <a:t>interest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3EBDAB"/>
                </a:solidFill>
                <a:latin typeface="Helvetica 55 Roman"/>
                <a:cs typeface="Helvetica 55 Roman"/>
              </a:rPr>
              <a:t>between</a:t>
            </a:r>
            <a:r>
              <a:rPr sz="1100" b="1" spc="-15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3EBDAB"/>
                </a:solidFill>
                <a:latin typeface="Helvetica 55 Roman"/>
                <a:cs typeface="Helvetica 55 Roman"/>
              </a:rPr>
              <a:t>parent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3EBDAB"/>
                </a:solidFill>
                <a:latin typeface="Helvetica 55 Roman"/>
                <a:cs typeface="Helvetica 55 Roman"/>
              </a:rPr>
              <a:t>company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(my</a:t>
            </a:r>
            <a:r>
              <a:rPr sz="1100" b="1" spc="-15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employer)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3EBDAB"/>
                </a:solidFill>
                <a:latin typeface="Helvetica 55 Roman"/>
                <a:cs typeface="Helvetica 55 Roman"/>
              </a:rPr>
              <a:t>and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the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3EBDAB"/>
                </a:solidFill>
                <a:latin typeface="Helvetica 55 Roman"/>
                <a:cs typeface="Helvetica 55 Roman"/>
              </a:rPr>
              <a:t>NED</a:t>
            </a:r>
            <a:r>
              <a:rPr sz="1100" b="1" spc="-16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90" dirty="0">
                <a:solidFill>
                  <a:srgbClr val="3EBDAB"/>
                </a:solidFill>
                <a:latin typeface="Helvetica 55 Roman"/>
                <a:cs typeface="Helvetica 55 Roman"/>
              </a:rPr>
              <a:t>hos</a:t>
            </a:r>
            <a:r>
              <a:rPr sz="1100" b="1" spc="-15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70" dirty="0">
                <a:solidFill>
                  <a:srgbClr val="3EBDAB"/>
                </a:solidFill>
                <a:latin typeface="Helvetica 55 Roman"/>
                <a:cs typeface="Helvetica 55 Roman"/>
              </a:rPr>
              <a:t>company?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14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have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dedicated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lawyers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4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experts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on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hand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who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can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help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drafting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confidentiality 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agreements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managing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any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potential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conflicts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interest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between</a:t>
            </a:r>
            <a:r>
              <a:rPr sz="1100" spc="-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current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employer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9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chosen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from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3EBDAB"/>
                </a:solidFill>
                <a:latin typeface="Helvetica 55 Roman"/>
                <a:cs typeface="Helvetica 55 Roman"/>
              </a:rPr>
              <a:t>What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3EBDAB"/>
                </a:solidFill>
                <a:latin typeface="Helvetica 55 Roman"/>
                <a:cs typeface="Helvetica 55 Roman"/>
              </a:rPr>
              <a:t>approvals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3EBDAB"/>
                </a:solidFill>
                <a:latin typeface="Helvetica 55 Roman"/>
                <a:cs typeface="Helvetica 55 Roman"/>
              </a:rPr>
              <a:t>do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I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3EBDAB"/>
                </a:solidFill>
                <a:latin typeface="Helvetica 55 Roman"/>
                <a:cs typeface="Helvetica 55 Roman"/>
              </a:rPr>
              <a:t>need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15" dirty="0">
                <a:solidFill>
                  <a:srgbClr val="3EBDAB"/>
                </a:solidFill>
                <a:latin typeface="Helvetica 55 Roman"/>
                <a:cs typeface="Helvetica 55 Roman"/>
              </a:rPr>
              <a:t>to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3EBDAB"/>
                </a:solidFill>
                <a:latin typeface="Helvetica 55 Roman"/>
                <a:cs typeface="Helvetica 55 Roman"/>
              </a:rPr>
              <a:t>get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3EBDAB"/>
                </a:solidFill>
                <a:latin typeface="Helvetica 55 Roman"/>
                <a:cs typeface="Helvetica 55 Roman"/>
              </a:rPr>
              <a:t>from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3EBDAB"/>
                </a:solidFill>
                <a:latin typeface="Helvetica 55 Roman"/>
                <a:cs typeface="Helvetica 55 Roman"/>
              </a:rPr>
              <a:t>my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work?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If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are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employment,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need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approval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from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manager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participate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 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which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could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considered </a:t>
            </a:r>
            <a:r>
              <a:rPr sz="1100" spc="-10" dirty="0">
                <a:solidFill>
                  <a:srgbClr val="1E0E3F"/>
                </a:solidFill>
                <a:latin typeface="Lucida Sans Unicode"/>
                <a:cs typeface="Lucida Sans Unicode"/>
              </a:rPr>
              <a:t>as part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career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development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training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pathway.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You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need 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time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from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dirty="0">
                <a:solidFill>
                  <a:srgbClr val="1E0E3F"/>
                </a:solidFill>
                <a:latin typeface="Lucida Sans Unicode"/>
                <a:cs typeface="Lucida Sans Unicode"/>
              </a:rPr>
              <a:t>day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job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meet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expectations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3EBDAB"/>
                </a:solidFill>
                <a:latin typeface="Helvetica 55 Roman"/>
                <a:cs typeface="Helvetica 55 Roman"/>
              </a:rPr>
              <a:t>What</a:t>
            </a:r>
            <a:r>
              <a:rPr sz="1100" b="1" spc="-90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3EBDAB"/>
                </a:solidFill>
                <a:latin typeface="Helvetica 55 Roman"/>
                <a:cs typeface="Helvetica 55 Roman"/>
              </a:rPr>
              <a:t>do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I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3EBDAB"/>
                </a:solidFill>
                <a:latin typeface="Helvetica 55 Roman"/>
                <a:cs typeface="Helvetica 55 Roman"/>
              </a:rPr>
              <a:t>do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10" dirty="0">
                <a:solidFill>
                  <a:srgbClr val="3EBDAB"/>
                </a:solidFill>
                <a:latin typeface="Helvetica 55 Roman"/>
                <a:cs typeface="Helvetica 55 Roman"/>
              </a:rPr>
              <a:t>if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I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3EBDAB"/>
                </a:solidFill>
                <a:latin typeface="Helvetica 55 Roman"/>
                <a:cs typeface="Helvetica 55 Roman"/>
              </a:rPr>
              <a:t>still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3EBDAB"/>
                </a:solidFill>
                <a:latin typeface="Helvetica 55 Roman"/>
                <a:cs typeface="Helvetica 55 Roman"/>
              </a:rPr>
              <a:t>have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5" dirty="0">
                <a:solidFill>
                  <a:srgbClr val="3EBDAB"/>
                </a:solidFill>
                <a:latin typeface="Helvetica 55 Roman"/>
                <a:cs typeface="Helvetica 55 Roman"/>
              </a:rPr>
              <a:t>a</a:t>
            </a:r>
            <a:r>
              <a:rPr sz="1100" b="1" spc="-85" dirty="0">
                <a:solidFill>
                  <a:srgbClr val="3EBDAB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3EBDAB"/>
                </a:solidFill>
                <a:latin typeface="Helvetica 55 Roman"/>
                <a:cs typeface="Helvetica 55 Roman"/>
              </a:rPr>
              <a:t>question?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080" indent="-228600" algn="just">
              <a:spcBef>
                <a:spcPts val="285"/>
              </a:spcBef>
              <a:buFontTx/>
              <a:buChar char="•"/>
              <a:tabLst>
                <a:tab pos="241300" algn="l"/>
              </a:tabLst>
            </a:pPr>
            <a:r>
              <a:rPr sz="1100" spc="-15" dirty="0">
                <a:solidFill>
                  <a:srgbClr val="1E0E3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Please </a:t>
            </a:r>
            <a:r>
              <a:rPr sz="1100" spc="-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 panose="020B0602030504020204" pitchFamily="34" charset="0"/>
                <a:cs typeface="Lucida Sans Unicode" panose="020B0602030504020204" pitchFamily="34" charset="0"/>
              </a:rPr>
              <a:t>contact </a:t>
            </a:r>
            <a:r>
              <a:rPr lang="en-GB" sz="1100" spc="-60" dirty="0">
                <a:solidFill>
                  <a:srgbClr val="3EBDAB"/>
                </a:solidFill>
                <a:highlight>
                  <a:srgbClr val="FFFF00"/>
                </a:highlight>
                <a:latin typeface="Lucida Sans Unicode" panose="020B0602030504020204" pitchFamily="34" charset="0"/>
                <a:cs typeface="Lucida Sans Unicode" panose="020B0602030504020204" pitchFamily="34" charset="0"/>
              </a:rPr>
              <a:t>winukned@gmail.com</a:t>
            </a:r>
            <a:r>
              <a:rPr sz="1100" spc="-75" dirty="0">
                <a:solidFill>
                  <a:srgbClr val="1E0E3F"/>
                </a:solidFill>
                <a:highlight>
                  <a:srgbClr val="FFFF00"/>
                </a:highlight>
                <a:latin typeface="Lucida Sans Unicode" panose="020B0602030504020204" pitchFamily="34" charset="0"/>
                <a:cs typeface="Lucida Sans Unicode" panose="020B0602030504020204" pitchFamily="34" charset="0"/>
              </a:rPr>
              <a:t>. </a:t>
            </a:r>
            <a:r>
              <a:rPr sz="1100" spc="-75" dirty="0">
                <a:solidFill>
                  <a:srgbClr val="1E0E3F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You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then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forwarded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through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project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help.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Please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note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we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are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all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volunteers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so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may</a:t>
            </a:r>
            <a:r>
              <a:rPr sz="1100" spc="-114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not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get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an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immediate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response.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E0E3F"/>
              </a:buClr>
            </a:pPr>
            <a:endParaRPr sz="13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800" b="1" spc="-100" dirty="0">
                <a:solidFill>
                  <a:srgbClr val="3EBDAB"/>
                </a:solidFill>
                <a:latin typeface="Helvetica 55 Roman"/>
                <a:cs typeface="Helvetica 55 Roman"/>
              </a:rPr>
              <a:t>COMPANIES</a:t>
            </a:r>
            <a:endParaRPr sz="1800" dirty="0">
              <a:latin typeface="Helvetica 55 Roman"/>
              <a:cs typeface="Helvetica 55 Roman"/>
            </a:endParaRPr>
          </a:p>
          <a:p>
            <a:pPr marL="12700">
              <a:lnSpc>
                <a:spcPct val="100000"/>
              </a:lnSpc>
              <a:spcBef>
                <a:spcPts val="1745"/>
              </a:spcBef>
            </a:pP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What</a:t>
            </a:r>
            <a:r>
              <a:rPr sz="1100" b="1" spc="-22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623C94"/>
                </a:solidFill>
                <a:latin typeface="Helvetica 55 Roman"/>
                <a:cs typeface="Helvetica 55 Roman"/>
              </a:rPr>
              <a:t>is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NED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Programme?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Scheme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was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set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up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following</a:t>
            </a:r>
            <a:r>
              <a:rPr sz="1100" spc="-1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research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found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women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made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up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just</a:t>
            </a:r>
            <a:r>
              <a:rPr sz="1100" spc="-1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13%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1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 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leadership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roles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Nuclear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industry.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Further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research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found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there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were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limited opportunities 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for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practical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experience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leadership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roles;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scheme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aims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provide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women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practical  </a:t>
            </a:r>
            <a:r>
              <a:rPr sz="1100" spc="-80" dirty="0">
                <a:solidFill>
                  <a:srgbClr val="1E0E3F"/>
                </a:solidFill>
                <a:latin typeface="Lucida Sans Unicode"/>
                <a:cs typeface="Lucida Sans Unicode"/>
              </a:rPr>
              <a:t>skills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mentorship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leadership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roles.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5400" y="10109203"/>
            <a:ext cx="984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4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92392" y="10121903"/>
            <a:ext cx="24784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0" dirty="0">
                <a:solidFill>
                  <a:srgbClr val="1E0E3F"/>
                </a:solidFill>
                <a:latin typeface="Helvetica 55 Roman"/>
                <a:cs typeface="Helvetica 55 Roman"/>
              </a:rPr>
              <a:t>WiN </a:t>
            </a:r>
            <a:r>
              <a:rPr sz="900" b="1" spc="-30" dirty="0">
                <a:solidFill>
                  <a:srgbClr val="1E0E3F"/>
                </a:solidFill>
                <a:latin typeface="Helvetica 55 Roman"/>
                <a:cs typeface="Helvetica 55 Roman"/>
              </a:rPr>
              <a:t>UK </a:t>
            </a:r>
            <a:r>
              <a:rPr sz="900" b="1" spc="-5" dirty="0">
                <a:solidFill>
                  <a:srgbClr val="1E0E3F"/>
                </a:solidFill>
                <a:latin typeface="Helvetica 55 Roman"/>
                <a:cs typeface="Helvetica 55 Roman"/>
              </a:rPr>
              <a:t>Non </a:t>
            </a:r>
            <a:r>
              <a:rPr sz="900" b="1" spc="-25" dirty="0">
                <a:solidFill>
                  <a:srgbClr val="1E0E3F"/>
                </a:solidFill>
                <a:latin typeface="Helvetica 55 Roman"/>
                <a:cs typeface="Helvetica 55 Roman"/>
              </a:rPr>
              <a:t>Executive </a:t>
            </a:r>
            <a:r>
              <a:rPr sz="900" b="1" spc="-15" dirty="0">
                <a:solidFill>
                  <a:srgbClr val="1E0E3F"/>
                </a:solidFill>
                <a:latin typeface="Helvetica 55 Roman"/>
                <a:cs typeface="Helvetica 55 Roman"/>
              </a:rPr>
              <a:t>Director </a:t>
            </a:r>
            <a:r>
              <a:rPr sz="900" b="1" dirty="0">
                <a:solidFill>
                  <a:srgbClr val="1E0E3F"/>
                </a:solidFill>
                <a:latin typeface="Helvetica 55 Roman"/>
                <a:cs typeface="Helvetica 55 Roman"/>
              </a:rPr>
              <a:t>(NED)</a:t>
            </a:r>
            <a:r>
              <a:rPr sz="900" b="1" spc="-175" dirty="0">
                <a:solidFill>
                  <a:srgbClr val="1E0E3F"/>
                </a:solidFill>
                <a:latin typeface="Helvetica 55 Roman"/>
                <a:cs typeface="Helvetica 55 Roman"/>
              </a:rPr>
              <a:t> </a:t>
            </a:r>
            <a:r>
              <a:rPr sz="900" b="1" spc="-40" dirty="0">
                <a:solidFill>
                  <a:srgbClr val="1E0E3F"/>
                </a:solidFill>
                <a:latin typeface="Helvetica 55 Roman"/>
                <a:cs typeface="Helvetica 55 Roman"/>
              </a:rPr>
              <a:t>Scheme</a:t>
            </a:r>
            <a:endParaRPr sz="900">
              <a:latin typeface="Helvetica 55 Roman"/>
              <a:cs typeface="Helvetica 55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400" y="701747"/>
            <a:ext cx="6506209" cy="81471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715" indent="-2286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scheme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year-long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which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provides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practical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learning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experience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for 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participants.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During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scheme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participants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have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monthly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(online)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training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sessions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on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subjects</a:t>
            </a:r>
            <a:r>
              <a:rPr sz="1100" spc="-15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closely 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related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senior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leadership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roles.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addition,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scheme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aims to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place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participant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on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an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active 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board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within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industry.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training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practical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experience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participants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are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matched 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an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experienced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mentor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them.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What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623C94"/>
                </a:solidFill>
                <a:latin typeface="Helvetica 55 Roman"/>
                <a:cs typeface="Helvetica 55 Roman"/>
              </a:rPr>
              <a:t>is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benefit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15" dirty="0">
                <a:solidFill>
                  <a:srgbClr val="623C94"/>
                </a:solidFill>
                <a:latin typeface="Helvetica 55 Roman"/>
                <a:cs typeface="Helvetica 55 Roman"/>
              </a:rPr>
              <a:t>to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my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company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being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dirty="0">
                <a:solidFill>
                  <a:srgbClr val="623C94"/>
                </a:solidFill>
                <a:latin typeface="Helvetica 55 Roman"/>
                <a:cs typeface="Helvetica 55 Roman"/>
              </a:rPr>
              <a:t>part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this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programme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and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hosting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NED?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provided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free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resource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help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challenge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boards</a:t>
            </a:r>
            <a:r>
              <a:rPr sz="1100" spc="-12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thinking,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set</a:t>
            </a:r>
            <a:r>
              <a:rPr sz="1100" spc="-12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strategic 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direction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grow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business. This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diversity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thought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knowledge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helps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companies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look </a:t>
            </a:r>
            <a:r>
              <a:rPr sz="1100" spc="20" dirty="0">
                <a:solidFill>
                  <a:srgbClr val="1E0E3F"/>
                </a:solidFill>
                <a:latin typeface="Lucida Sans Unicode"/>
                <a:cs typeface="Lucida Sans Unicode"/>
              </a:rPr>
              <a:t>at 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business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through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different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lens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independent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oversight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 err="1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criti</a:t>
            </a:r>
            <a:r>
              <a:rPr lang="en-GB" sz="1100" spc="-5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que</a:t>
            </a:r>
            <a:r>
              <a:rPr lang="en-GB" sz="1100" spc="-10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drive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organisational 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development.</a:t>
            </a:r>
            <a:endParaRPr sz="1100" dirty="0">
              <a:latin typeface="Lucida Sans Unicode"/>
              <a:cs typeface="Lucida Sans Unicode"/>
            </a:endParaRPr>
          </a:p>
          <a:p>
            <a:pPr marL="241300" marR="6350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Your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company</a:t>
            </a:r>
            <a:r>
              <a:rPr sz="1100" spc="-10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will</a:t>
            </a:r>
            <a:r>
              <a:rPr sz="1100" spc="-11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be</a:t>
            </a:r>
            <a:r>
              <a:rPr sz="1100" spc="-10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leading</a:t>
            </a:r>
            <a:r>
              <a:rPr sz="1100" spc="-11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5" dirty="0">
                <a:solidFill>
                  <a:srgbClr val="1E0E3F"/>
                </a:solidFill>
                <a:latin typeface="Lucida Sans Unicode"/>
                <a:cs typeface="Lucida Sans Unicode"/>
              </a:rPr>
              <a:t>way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promote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gender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diversity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nuclear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industry.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I</a:t>
            </a:r>
            <a:r>
              <a:rPr sz="1100" b="1" spc="-9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run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an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623C94"/>
                </a:solidFill>
                <a:latin typeface="Helvetica 55 Roman"/>
                <a:cs typeface="Helvetica 55 Roman"/>
              </a:rPr>
              <a:t>SME;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5" dirty="0">
                <a:solidFill>
                  <a:srgbClr val="623C94"/>
                </a:solidFill>
                <a:latin typeface="Helvetica 55 Roman"/>
                <a:cs typeface="Helvetica 55 Roman"/>
              </a:rPr>
              <a:t>is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my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company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too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small?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825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dirty="0">
                <a:solidFill>
                  <a:srgbClr val="1E0E3F"/>
                </a:solidFill>
                <a:latin typeface="Lucida Sans Unicode"/>
                <a:cs typeface="Lucida Sans Unicode"/>
              </a:rPr>
              <a:t>No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too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small.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Any company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that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benefits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from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board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discussions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driving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strategic  </a:t>
            </a:r>
            <a:r>
              <a:rPr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directions</a:t>
            </a:r>
            <a:r>
              <a:rPr lang="en-GB" sz="1100" dirty="0"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can</a:t>
            </a:r>
            <a:r>
              <a:rPr sz="1100" spc="-1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participate.</a:t>
            </a:r>
            <a:endParaRPr sz="1100" dirty="0">
              <a:highlight>
                <a:srgbClr val="FFFF00"/>
              </a:highlight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 dirty="0">
              <a:latin typeface="Lucida Sans Unicode"/>
              <a:cs typeface="Lucida Sans Unicode"/>
            </a:endParaRPr>
          </a:p>
          <a:p>
            <a:pPr marL="12700" marR="5080">
              <a:lnSpc>
                <a:spcPct val="113599"/>
              </a:lnSpc>
            </a:pP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I am </a:t>
            </a:r>
            <a:r>
              <a:rPr sz="1100" b="1" dirty="0">
                <a:solidFill>
                  <a:srgbClr val="623C94"/>
                </a:solidFill>
                <a:latin typeface="Helvetica 55 Roman"/>
                <a:cs typeface="Helvetica 55 Roman"/>
              </a:rPr>
              <a:t>part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large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corporate, </a:t>
            </a:r>
            <a:r>
              <a:rPr sz="1100" b="1" spc="-65" dirty="0">
                <a:solidFill>
                  <a:srgbClr val="623C94"/>
                </a:solidFill>
                <a:latin typeface="Helvetica 55 Roman"/>
                <a:cs typeface="Helvetica 55 Roman"/>
              </a:rPr>
              <a:t>is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there </a:t>
            </a:r>
            <a:r>
              <a:rPr sz="1100" b="1" spc="-15" dirty="0">
                <a:solidFill>
                  <a:srgbClr val="623C94"/>
                </a:solidFill>
                <a:latin typeface="Helvetica 55 Roman"/>
                <a:cs typeface="Helvetica 55 Roman"/>
              </a:rPr>
              <a:t>any </a:t>
            </a:r>
            <a:r>
              <a:rPr sz="1100" b="1" spc="-10" dirty="0">
                <a:solidFill>
                  <a:srgbClr val="623C94"/>
                </a:solidFill>
                <a:latin typeface="Helvetica 55 Roman"/>
                <a:cs typeface="Helvetica 55 Roman"/>
              </a:rPr>
              <a:t>way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we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can </a:t>
            </a:r>
            <a:r>
              <a:rPr sz="1100" b="1" spc="-45" dirty="0">
                <a:solidFill>
                  <a:srgbClr val="623C94"/>
                </a:solidFill>
                <a:latin typeface="Helvetica 55 Roman"/>
                <a:cs typeface="Helvetica 55 Roman"/>
              </a:rPr>
              <a:t>support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programme </a:t>
            </a: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without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taking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on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NED  </a:t>
            </a:r>
            <a:r>
              <a:rPr sz="1100" b="1" spc="-70" dirty="0">
                <a:solidFill>
                  <a:srgbClr val="623C94"/>
                </a:solidFill>
                <a:latin typeface="Helvetica 55 Roman"/>
                <a:cs typeface="Helvetica 55 Roman"/>
              </a:rPr>
              <a:t>ourselves?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If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your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 cannot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participate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programme,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then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can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still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promote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others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using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various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communicate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channels.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Spreading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word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promote</a:t>
            </a:r>
            <a:r>
              <a:rPr sz="1100" spc="-10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diversity 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thought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may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allow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other companies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benefit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from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learning. Additionally,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if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you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have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an 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executive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member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who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would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interested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in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providing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mentoring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then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please let the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project 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know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via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lang="en-GB" sz="1100" spc="-60" dirty="0">
                <a:solidFill>
                  <a:srgbClr val="3EBDAB"/>
                </a:solidFill>
                <a:highlight>
                  <a:srgbClr val="FFFF00"/>
                </a:highlight>
                <a:latin typeface="Lucida Sans Unicode" panose="020B0602030504020204" pitchFamily="34" charset="0"/>
                <a:cs typeface="Lucida Sans Unicode" panose="020B0602030504020204" pitchFamily="34" charset="0"/>
              </a:rPr>
              <a:t>winukned@gmail.com</a:t>
            </a:r>
            <a:r>
              <a:rPr sz="1100" spc="-7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  <a:hlinkClick r:id="rId2"/>
              </a:rPr>
              <a:t>.</a:t>
            </a:r>
            <a:endParaRPr sz="1100" dirty="0">
              <a:highlight>
                <a:srgbClr val="FFFF00"/>
              </a:highlight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What</a:t>
            </a:r>
            <a:r>
              <a:rPr sz="1100" b="1" spc="-9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will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scheme </a:t>
            </a:r>
            <a:r>
              <a:rPr sz="1100" b="1" spc="-75" dirty="0">
                <a:solidFill>
                  <a:srgbClr val="623C94"/>
                </a:solidFill>
                <a:latin typeface="Helvetica 55 Roman"/>
                <a:cs typeface="Helvetica 55 Roman"/>
              </a:rPr>
              <a:t>cost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for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company?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0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programme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free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for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year.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You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asked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travel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costs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for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20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individual</a:t>
            </a:r>
            <a:r>
              <a:rPr sz="1100" spc="-19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(however 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this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</a:t>
            </a:r>
            <a:r>
              <a:rPr sz="1100" spc="-21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negotiable).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-75" dirty="0">
                <a:solidFill>
                  <a:srgbClr val="623C94"/>
                </a:solidFill>
                <a:latin typeface="Helvetica 55 Roman"/>
                <a:cs typeface="Helvetica 55 Roman"/>
              </a:rPr>
              <a:t>Does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company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have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say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in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which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623C94"/>
                </a:solidFill>
                <a:latin typeface="Helvetica 55 Roman"/>
                <a:cs typeface="Helvetica 55 Roman"/>
              </a:rPr>
              <a:t>candidate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they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take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on?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4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initial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screening,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recruiting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interviews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carried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out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by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team.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However,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 will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have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final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selection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of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candidates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who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have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passed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interview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process. </a:t>
            </a:r>
            <a:r>
              <a:rPr sz="1100" spc="-1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It</a:t>
            </a:r>
            <a:r>
              <a:rPr sz="1100" spc="-1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is</a:t>
            </a:r>
            <a:r>
              <a:rPr sz="1100" spc="-1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important</a:t>
            </a:r>
            <a:r>
              <a:rPr sz="1100" spc="-1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the</a:t>
            </a:r>
            <a:r>
              <a:rPr sz="1100" spc="-1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company</a:t>
            </a:r>
            <a:r>
              <a:rPr sz="1100" spc="-14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has </a:t>
            </a:r>
            <a:r>
              <a:rPr sz="1100" spc="-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final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say</a:t>
            </a:r>
            <a:r>
              <a:rPr lang="en-GB" sz="1100" spc="-1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,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to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ensure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it</a:t>
            </a:r>
            <a:r>
              <a:rPr sz="1100" spc="-13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is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the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right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fit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for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their</a:t>
            </a:r>
            <a:r>
              <a:rPr sz="1100" spc="-13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organisation’s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culture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and</a:t>
            </a:r>
            <a:r>
              <a:rPr sz="1100" spc="-135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need</a:t>
            </a:r>
            <a:r>
              <a:rPr lang="en-GB"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s; therefore, CVs will be provided for their review and interviews facilitated to ensure this</a:t>
            </a:r>
            <a:r>
              <a:rPr sz="1100" spc="-60" dirty="0">
                <a:solidFill>
                  <a:srgbClr val="1E0E3F"/>
                </a:solidFill>
                <a:highlight>
                  <a:srgbClr val="FFFF00"/>
                </a:highlight>
                <a:latin typeface="Lucida Sans Unicode"/>
                <a:cs typeface="Lucida Sans Unicode"/>
              </a:rPr>
              <a:t>.</a:t>
            </a:r>
            <a:endParaRPr sz="1100" dirty="0">
              <a:highlight>
                <a:srgbClr val="FFFF00"/>
              </a:highlight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-70" dirty="0">
                <a:solidFill>
                  <a:srgbClr val="623C94"/>
                </a:solidFill>
                <a:latin typeface="Helvetica 55 Roman"/>
                <a:cs typeface="Helvetica 55 Roman"/>
              </a:rPr>
              <a:t>Is</a:t>
            </a:r>
            <a:r>
              <a:rPr sz="1100" b="1" spc="-9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there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required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623C94"/>
                </a:solidFill>
                <a:latin typeface="Helvetica 55 Roman"/>
                <a:cs typeface="Helvetica 55 Roman"/>
              </a:rPr>
              <a:t>level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support?</a:t>
            </a:r>
            <a:endParaRPr sz="1100" dirty="0">
              <a:latin typeface="Helvetica 55 Roman"/>
              <a:cs typeface="Helvetica 55 Roman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285"/>
              </a:spcBef>
              <a:buChar char="•"/>
              <a:tabLst>
                <a:tab pos="241300" algn="l"/>
              </a:tabLst>
            </a:pP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will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required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support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onboard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provide knowledge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transfer to  allow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candidate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get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up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speed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quickly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background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reading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on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previous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board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meetings 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and</a:t>
            </a:r>
            <a:r>
              <a:rPr sz="1100" spc="-14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possibly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preparation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5" dirty="0">
                <a:solidFill>
                  <a:srgbClr val="1E0E3F"/>
                </a:solidFill>
                <a:latin typeface="Lucida Sans Unicode"/>
                <a:cs typeface="Lucida Sans Unicode"/>
              </a:rPr>
              <a:t>session.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70" dirty="0">
                <a:solidFill>
                  <a:srgbClr val="623C94"/>
                </a:solidFill>
                <a:latin typeface="Helvetica 55 Roman"/>
                <a:cs typeface="Helvetica 55 Roman"/>
              </a:rPr>
              <a:t>Is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there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15" dirty="0">
                <a:solidFill>
                  <a:srgbClr val="623C94"/>
                </a:solidFill>
                <a:latin typeface="Helvetica 55 Roman"/>
                <a:cs typeface="Helvetica 55 Roman"/>
              </a:rPr>
              <a:t>flexibility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in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number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623C94"/>
                </a:solidFill>
                <a:latin typeface="Helvetica 55 Roman"/>
                <a:cs typeface="Helvetica 55 Roman"/>
              </a:rPr>
              <a:t>board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meetings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the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individual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can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be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requested</a:t>
            </a:r>
            <a:r>
              <a:rPr sz="1100" b="1" spc="-80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15" dirty="0">
                <a:solidFill>
                  <a:srgbClr val="623C94"/>
                </a:solidFill>
                <a:latin typeface="Helvetica 55 Roman"/>
                <a:cs typeface="Helvetica 55 Roman"/>
              </a:rPr>
              <a:t>to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0" dirty="0">
                <a:solidFill>
                  <a:srgbClr val="623C94"/>
                </a:solidFill>
                <a:latin typeface="Helvetica 55 Roman"/>
                <a:cs typeface="Helvetica 55 Roman"/>
              </a:rPr>
              <a:t>attend?</a:t>
            </a:r>
            <a:endParaRPr sz="1100" dirty="0">
              <a:latin typeface="Helvetica 55 Roman"/>
              <a:cs typeface="Helvetica 55 Roman"/>
            </a:endParaRPr>
          </a:p>
          <a:p>
            <a:pPr marL="241300" indent="-228600">
              <a:lnSpc>
                <a:spcPct val="100000"/>
              </a:lnSpc>
              <a:spcBef>
                <a:spcPts val="2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It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would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expected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would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0" dirty="0">
                <a:solidFill>
                  <a:srgbClr val="1E0E3F"/>
                </a:solidFill>
                <a:latin typeface="Lucida Sans Unicode"/>
                <a:cs typeface="Lucida Sans Unicode"/>
              </a:rPr>
              <a:t>attend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all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board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meetings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held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0" dirty="0">
                <a:solidFill>
                  <a:srgbClr val="1E0E3F"/>
                </a:solidFill>
                <a:latin typeface="Lucida Sans Unicode"/>
                <a:cs typeface="Lucida Sans Unicode"/>
              </a:rPr>
              <a:t>by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company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once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signed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85" dirty="0">
                <a:solidFill>
                  <a:srgbClr val="1E0E3F"/>
                </a:solidFill>
                <a:latin typeface="Lucida Sans Unicode"/>
                <a:cs typeface="Lucida Sans Unicode"/>
              </a:rPr>
              <a:t>up.</a:t>
            </a:r>
            <a:endParaRPr sz="11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E0E3F"/>
              </a:buClr>
              <a:buFont typeface="Lucida Sans Unicode"/>
              <a:buChar char="•"/>
            </a:pPr>
            <a:endParaRPr sz="120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</a:pP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Can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we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take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35" dirty="0">
                <a:solidFill>
                  <a:srgbClr val="623C94"/>
                </a:solidFill>
                <a:latin typeface="Helvetica 55 Roman"/>
                <a:cs typeface="Helvetica 55 Roman"/>
              </a:rPr>
              <a:t>them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60" dirty="0">
                <a:solidFill>
                  <a:srgbClr val="623C94"/>
                </a:solidFill>
                <a:latin typeface="Helvetica 55 Roman"/>
                <a:cs typeface="Helvetica 55 Roman"/>
              </a:rPr>
              <a:t>on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as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5" dirty="0">
                <a:solidFill>
                  <a:srgbClr val="623C94"/>
                </a:solidFill>
                <a:latin typeface="Helvetica 55 Roman"/>
                <a:cs typeface="Helvetica 55 Roman"/>
              </a:rPr>
              <a:t>an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45" dirty="0">
                <a:solidFill>
                  <a:srgbClr val="623C94"/>
                </a:solidFill>
                <a:latin typeface="Helvetica 55 Roman"/>
                <a:cs typeface="Helvetica 55 Roman"/>
              </a:rPr>
              <a:t>Observer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40" dirty="0">
                <a:solidFill>
                  <a:srgbClr val="623C94"/>
                </a:solidFill>
                <a:latin typeface="Helvetica 55 Roman"/>
                <a:cs typeface="Helvetica 55 Roman"/>
              </a:rPr>
              <a:t>instead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20" dirty="0">
                <a:solidFill>
                  <a:srgbClr val="623C94"/>
                </a:solidFill>
                <a:latin typeface="Helvetica 55 Roman"/>
                <a:cs typeface="Helvetica 55 Roman"/>
              </a:rPr>
              <a:t>of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5" dirty="0">
                <a:solidFill>
                  <a:srgbClr val="623C94"/>
                </a:solidFill>
                <a:latin typeface="Helvetica 55 Roman"/>
                <a:cs typeface="Helvetica 55 Roman"/>
              </a:rPr>
              <a:t>a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0" dirty="0">
                <a:solidFill>
                  <a:srgbClr val="623C94"/>
                </a:solidFill>
                <a:latin typeface="Helvetica 55 Roman"/>
                <a:cs typeface="Helvetica 55 Roman"/>
              </a:rPr>
              <a:t>registered</a:t>
            </a:r>
            <a:r>
              <a:rPr sz="1100" b="1" spc="-85" dirty="0">
                <a:solidFill>
                  <a:srgbClr val="623C94"/>
                </a:solidFill>
                <a:latin typeface="Helvetica 55 Roman"/>
                <a:cs typeface="Helvetica 55 Roman"/>
              </a:rPr>
              <a:t> </a:t>
            </a:r>
            <a:r>
              <a:rPr sz="1100" b="1" spc="-55" dirty="0">
                <a:solidFill>
                  <a:srgbClr val="623C94"/>
                </a:solidFill>
                <a:latin typeface="Helvetica 55 Roman"/>
                <a:cs typeface="Helvetica 55 Roman"/>
              </a:rPr>
              <a:t>NED?</a:t>
            </a:r>
            <a:endParaRPr sz="1100" dirty="0">
              <a:latin typeface="Helvetica 55 Roman"/>
              <a:cs typeface="Helvetica 55 Roman"/>
            </a:endParaRPr>
          </a:p>
          <a:p>
            <a:pPr marL="241300" indent="-228600">
              <a:lnSpc>
                <a:spcPct val="100000"/>
              </a:lnSpc>
              <a:spcBef>
                <a:spcPts val="280"/>
              </a:spcBef>
              <a:buChar char="•"/>
              <a:tabLst>
                <a:tab pos="240665" algn="l"/>
                <a:tab pos="241300" algn="l"/>
              </a:tabLst>
            </a:pPr>
            <a:r>
              <a:rPr sz="1100" spc="-55" dirty="0">
                <a:solidFill>
                  <a:srgbClr val="1E0E3F"/>
                </a:solidFill>
                <a:latin typeface="Lucida Sans Unicode"/>
                <a:cs typeface="Lucida Sans Unicode"/>
              </a:rPr>
              <a:t>There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70" dirty="0">
                <a:solidFill>
                  <a:srgbClr val="1E0E3F"/>
                </a:solidFill>
                <a:latin typeface="Lucida Sans Unicode"/>
                <a:cs typeface="Lucida Sans Unicode"/>
              </a:rPr>
              <a:t>is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possibility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0" dirty="0">
                <a:solidFill>
                  <a:srgbClr val="1E0E3F"/>
                </a:solidFill>
                <a:latin typeface="Lucida Sans Unicode"/>
                <a:cs typeface="Lucida Sans Unicode"/>
              </a:rPr>
              <a:t>to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sign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1E0E3F"/>
                </a:solidFill>
                <a:latin typeface="Lucida Sans Unicode"/>
                <a:cs typeface="Lucida Sans Unicode"/>
              </a:rPr>
              <a:t>a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35" dirty="0">
                <a:solidFill>
                  <a:srgbClr val="1E0E3F"/>
                </a:solidFill>
                <a:latin typeface="Lucida Sans Unicode"/>
                <a:cs typeface="Lucida Sans Unicode"/>
              </a:rPr>
              <a:t>NED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0" dirty="0">
                <a:solidFill>
                  <a:srgbClr val="1E0E3F"/>
                </a:solidFill>
                <a:latin typeface="Lucida Sans Unicode"/>
                <a:cs typeface="Lucida Sans Unicode"/>
              </a:rPr>
              <a:t>as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" dirty="0">
                <a:solidFill>
                  <a:srgbClr val="1E0E3F"/>
                </a:solidFill>
                <a:latin typeface="Lucida Sans Unicode"/>
                <a:cs typeface="Lucida Sans Unicode"/>
              </a:rPr>
              <a:t>an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observer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0" dirty="0">
                <a:solidFill>
                  <a:srgbClr val="1E0E3F"/>
                </a:solidFill>
                <a:latin typeface="Lucida Sans Unicode"/>
                <a:cs typeface="Lucida Sans Unicode"/>
              </a:rPr>
              <a:t>which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can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25" dirty="0">
                <a:solidFill>
                  <a:srgbClr val="1E0E3F"/>
                </a:solidFill>
                <a:latin typeface="Lucida Sans Unicode"/>
                <a:cs typeface="Lucida Sans Unicode"/>
              </a:rPr>
              <a:t>be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65" dirty="0">
                <a:solidFill>
                  <a:srgbClr val="1E0E3F"/>
                </a:solidFill>
                <a:latin typeface="Lucida Sans Unicode"/>
                <a:cs typeface="Lucida Sans Unicode"/>
              </a:rPr>
              <a:t>discussed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45" dirty="0">
                <a:solidFill>
                  <a:srgbClr val="1E0E3F"/>
                </a:solidFill>
                <a:latin typeface="Lucida Sans Unicode"/>
                <a:cs typeface="Lucida Sans Unicode"/>
              </a:rPr>
              <a:t>with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35" dirty="0">
                <a:solidFill>
                  <a:srgbClr val="1E0E3F"/>
                </a:solidFill>
                <a:latin typeface="Lucida Sans Unicode"/>
                <a:cs typeface="Lucida Sans Unicode"/>
              </a:rPr>
              <a:t>the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40" dirty="0">
                <a:solidFill>
                  <a:srgbClr val="1E0E3F"/>
                </a:solidFill>
                <a:latin typeface="Lucida Sans Unicode"/>
                <a:cs typeface="Lucida Sans Unicode"/>
              </a:rPr>
              <a:t>WiN</a:t>
            </a:r>
            <a:r>
              <a:rPr sz="1100" spc="-135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50" dirty="0">
                <a:solidFill>
                  <a:srgbClr val="1E0E3F"/>
                </a:solidFill>
                <a:latin typeface="Lucida Sans Unicode"/>
                <a:cs typeface="Lucida Sans Unicode"/>
              </a:rPr>
              <a:t>project</a:t>
            </a:r>
            <a:r>
              <a:rPr sz="1100" spc="-130" dirty="0">
                <a:solidFill>
                  <a:srgbClr val="1E0E3F"/>
                </a:solidFill>
                <a:latin typeface="Lucida Sans Unicode"/>
                <a:cs typeface="Lucida Sans Unicode"/>
              </a:rPr>
              <a:t> </a:t>
            </a:r>
            <a:r>
              <a:rPr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team</a:t>
            </a:r>
            <a:r>
              <a:rPr lang="en-GB" sz="1100" spc="-15" dirty="0">
                <a:solidFill>
                  <a:srgbClr val="1E0E3F"/>
                </a:solidFill>
                <a:latin typeface="Lucida Sans Unicode"/>
                <a:cs typeface="Lucida Sans Unicode"/>
              </a:rPr>
              <a:t>.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69836" y="10109203"/>
            <a:ext cx="1009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i="1" spc="5" dirty="0">
                <a:solidFill>
                  <a:srgbClr val="323031"/>
                </a:solidFill>
                <a:latin typeface="Trebuchet MS"/>
                <a:cs typeface="Trebuchet MS"/>
              </a:rPr>
              <a:t>5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391" y="10121903"/>
            <a:ext cx="3170759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30" dirty="0">
                <a:solidFill>
                  <a:srgbClr val="1E0E3F"/>
                </a:solidFill>
                <a:latin typeface="Helvetica 55 Roman"/>
                <a:cs typeface="Helvetica 55 Roman"/>
              </a:rPr>
              <a:t>WiN </a:t>
            </a:r>
            <a:r>
              <a:rPr sz="900" b="1" spc="-30" dirty="0">
                <a:solidFill>
                  <a:srgbClr val="1E0E3F"/>
                </a:solidFill>
                <a:latin typeface="Helvetica 55 Roman"/>
                <a:cs typeface="Helvetica 55 Roman"/>
              </a:rPr>
              <a:t>UK </a:t>
            </a:r>
            <a:r>
              <a:rPr sz="900" b="1" spc="-5" dirty="0">
                <a:solidFill>
                  <a:srgbClr val="1E0E3F"/>
                </a:solidFill>
                <a:latin typeface="Helvetica 55 Roman"/>
                <a:cs typeface="Helvetica 55 Roman"/>
              </a:rPr>
              <a:t>Non </a:t>
            </a:r>
            <a:r>
              <a:rPr sz="900" b="1" spc="-25" dirty="0">
                <a:solidFill>
                  <a:srgbClr val="1E0E3F"/>
                </a:solidFill>
                <a:latin typeface="Helvetica 55 Roman"/>
                <a:cs typeface="Helvetica 55 Roman"/>
              </a:rPr>
              <a:t>Executive </a:t>
            </a:r>
            <a:r>
              <a:rPr sz="900" b="1" spc="-15" dirty="0">
                <a:solidFill>
                  <a:srgbClr val="1E0E3F"/>
                </a:solidFill>
                <a:latin typeface="Helvetica 55 Roman"/>
                <a:cs typeface="Helvetica 55 Roman"/>
              </a:rPr>
              <a:t>Director </a:t>
            </a:r>
            <a:r>
              <a:rPr sz="900" b="1" dirty="0">
                <a:solidFill>
                  <a:srgbClr val="1E0E3F"/>
                </a:solidFill>
                <a:latin typeface="Helvetica 55 Roman"/>
                <a:cs typeface="Helvetica 55 Roman"/>
              </a:rPr>
              <a:t>(NED)</a:t>
            </a:r>
            <a:r>
              <a:rPr sz="900" b="1" spc="-175" dirty="0">
                <a:solidFill>
                  <a:srgbClr val="1E0E3F"/>
                </a:solidFill>
                <a:latin typeface="Helvetica 55 Roman"/>
                <a:cs typeface="Helvetica 55 Roman"/>
              </a:rPr>
              <a:t> </a:t>
            </a:r>
            <a:r>
              <a:rPr lang="en-GB" sz="900" b="1" spc="-40" dirty="0">
                <a:solidFill>
                  <a:srgbClr val="1E0E3F"/>
                </a:solidFill>
                <a:highlight>
                  <a:srgbClr val="FFFF00"/>
                </a:highlight>
                <a:latin typeface="Helvetica 55 Roman"/>
                <a:cs typeface="Helvetica 55 Roman"/>
              </a:rPr>
              <a:t>Programme</a:t>
            </a:r>
            <a:endParaRPr sz="900" dirty="0">
              <a:highlight>
                <a:srgbClr val="FFFF00"/>
              </a:highlight>
              <a:latin typeface="Helvetica 55 Roman"/>
              <a:cs typeface="Helvetica 55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100" y="681334"/>
            <a:ext cx="259715" cy="2082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  <a:tabLst>
                <a:tab pos="227965" algn="l"/>
              </a:tabLst>
            </a:pPr>
            <a:r>
              <a:rPr sz="1100" spc="-320" dirty="0">
                <a:solidFill>
                  <a:srgbClr val="1E0E3F"/>
                </a:solidFill>
                <a:latin typeface="Lucida Sans Unicode"/>
                <a:cs typeface="Lucida Sans Unicode"/>
              </a:rPr>
              <a:t>•	</a:t>
            </a:r>
            <a:r>
              <a:rPr sz="1100" spc="-110" dirty="0">
                <a:solidFill>
                  <a:srgbClr val="1E0E3F"/>
                </a:solidFill>
                <a:latin typeface="Lucida Sans Unicode"/>
                <a:cs typeface="Lucida Sans Unicode"/>
              </a:rPr>
              <a:t>.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7636509" cy="10768330"/>
          </a:xfrm>
          <a:custGeom>
            <a:avLst/>
            <a:gdLst/>
            <a:ahLst/>
            <a:cxnLst/>
            <a:rect l="l" t="t" r="r" b="b"/>
            <a:pathLst>
              <a:path w="7636509" h="10768330">
                <a:moveTo>
                  <a:pt x="0" y="10768203"/>
                </a:moveTo>
                <a:lnTo>
                  <a:pt x="7636205" y="10768203"/>
                </a:lnTo>
                <a:lnTo>
                  <a:pt x="7636205" y="0"/>
                </a:lnTo>
                <a:lnTo>
                  <a:pt x="0" y="0"/>
                </a:lnTo>
                <a:lnTo>
                  <a:pt x="0" y="10768203"/>
                </a:lnTo>
                <a:close/>
              </a:path>
            </a:pathLst>
          </a:custGeom>
          <a:solidFill>
            <a:srgbClr val="623C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39018" y="4314393"/>
            <a:ext cx="4414626" cy="2139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5400" y="9680059"/>
            <a:ext cx="64941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0" dirty="0">
                <a:solidFill>
                  <a:srgbClr val="FFFFFF"/>
                </a:solidFill>
                <a:latin typeface="Helvetica 55 Roman"/>
                <a:cs typeface="Helvetica 55 Roman"/>
              </a:rPr>
              <a:t>Encouraging </a:t>
            </a:r>
            <a:r>
              <a:rPr sz="2100" b="1" spc="-105" dirty="0">
                <a:solidFill>
                  <a:srgbClr val="FFFFFF"/>
                </a:solidFill>
                <a:latin typeface="Helvetica 55 Roman"/>
                <a:cs typeface="Helvetica 55 Roman"/>
              </a:rPr>
              <a:t>more </a:t>
            </a:r>
            <a:r>
              <a:rPr sz="2100" b="1" spc="-110" dirty="0">
                <a:solidFill>
                  <a:srgbClr val="FFFFFF"/>
                </a:solidFill>
                <a:latin typeface="Helvetica 55 Roman"/>
                <a:cs typeface="Helvetica 55 Roman"/>
              </a:rPr>
              <a:t>women </a:t>
            </a:r>
            <a:r>
              <a:rPr sz="2100" b="1" spc="-20" dirty="0">
                <a:solidFill>
                  <a:srgbClr val="FFFFFF"/>
                </a:solidFill>
                <a:latin typeface="Helvetica 55 Roman"/>
                <a:cs typeface="Helvetica 55 Roman"/>
              </a:rPr>
              <a:t>to </a:t>
            </a:r>
            <a:r>
              <a:rPr sz="2100" b="1" spc="-120" dirty="0">
                <a:solidFill>
                  <a:srgbClr val="FFFFFF"/>
                </a:solidFill>
                <a:latin typeface="Helvetica 55 Roman"/>
                <a:cs typeface="Helvetica 55 Roman"/>
              </a:rPr>
              <a:t>pursue </a:t>
            </a:r>
            <a:r>
              <a:rPr sz="2100" b="1" spc="15" dirty="0">
                <a:solidFill>
                  <a:srgbClr val="FFFFFF"/>
                </a:solidFill>
                <a:latin typeface="Helvetica 55 Roman"/>
                <a:cs typeface="Helvetica 55 Roman"/>
              </a:rPr>
              <a:t>a </a:t>
            </a:r>
            <a:r>
              <a:rPr sz="2100" b="1" spc="-95" dirty="0">
                <a:solidFill>
                  <a:srgbClr val="FFFFFF"/>
                </a:solidFill>
                <a:latin typeface="Helvetica 55 Roman"/>
                <a:cs typeface="Helvetica 55 Roman"/>
              </a:rPr>
              <a:t>career </a:t>
            </a:r>
            <a:r>
              <a:rPr sz="2100" b="1" spc="-60" dirty="0">
                <a:solidFill>
                  <a:srgbClr val="FFFFFF"/>
                </a:solidFill>
                <a:latin typeface="Helvetica 55 Roman"/>
                <a:cs typeface="Helvetica 55 Roman"/>
              </a:rPr>
              <a:t>in</a:t>
            </a:r>
            <a:r>
              <a:rPr sz="2100" b="1" spc="-355" dirty="0">
                <a:solidFill>
                  <a:srgbClr val="FFFFFF"/>
                </a:solidFill>
                <a:latin typeface="Helvetica 55 Roman"/>
                <a:cs typeface="Helvetica 55 Roman"/>
              </a:rPr>
              <a:t> </a:t>
            </a:r>
            <a:r>
              <a:rPr sz="2100" b="1" spc="-95" dirty="0">
                <a:solidFill>
                  <a:srgbClr val="FFFFFF"/>
                </a:solidFill>
                <a:latin typeface="Helvetica 55 Roman"/>
                <a:cs typeface="Helvetica 55 Roman"/>
              </a:rPr>
              <a:t>nuclear</a:t>
            </a:r>
            <a:endParaRPr sz="2100">
              <a:latin typeface="Helvetica 55 Roman"/>
              <a:cs typeface="Helvetica 55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0E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6f185f-a6b9-4ebf-9fc9-5e10cb8fd750">
      <Terms xmlns="http://schemas.microsoft.com/office/infopath/2007/PartnerControls"/>
    </lcf76f155ced4ddcb4097134ff3c332f>
    <TaxCatchAll xmlns="6258bf94-ba2e-4c42-b1d1-6fb7b8b70a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2480861CA4794B86760091937B62AA" ma:contentTypeVersion="15" ma:contentTypeDescription="Create a new document." ma:contentTypeScope="" ma:versionID="ca0062c8335ebd3114fc581f84b111b9">
  <xsd:schema xmlns:xsd="http://www.w3.org/2001/XMLSchema" xmlns:xs="http://www.w3.org/2001/XMLSchema" xmlns:p="http://schemas.microsoft.com/office/2006/metadata/properties" xmlns:ns2="416f185f-a6b9-4ebf-9fc9-5e10cb8fd750" xmlns:ns3="6258bf94-ba2e-4c42-b1d1-6fb7b8b70a68" targetNamespace="http://schemas.microsoft.com/office/2006/metadata/properties" ma:root="true" ma:fieldsID="241404bb2290c671c9013140fd476205" ns2:_="" ns3:_="">
    <xsd:import namespace="416f185f-a6b9-4ebf-9fc9-5e10cb8fd750"/>
    <xsd:import namespace="6258bf94-ba2e-4c42-b1d1-6fb7b8b70a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6f185f-a6b9-4ebf-9fc9-5e10cb8fd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c3a9f52-cc49-4e1c-971c-abeceeca2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8bf94-ba2e-4c42-b1d1-6fb7b8b70a6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bdaac19-9de3-46e4-b54d-50d17e926ce6}" ma:internalName="TaxCatchAll" ma:showField="CatchAllData" ma:web="6258bf94-ba2e-4c42-b1d1-6fb7b8b70a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787756-342D-454E-962B-31A254FE4D43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416f185f-a6b9-4ebf-9fc9-5e10cb8fd750"/>
    <ds:schemaRef ds:uri="http://schemas.microsoft.com/office/infopath/2007/PartnerControls"/>
    <ds:schemaRef ds:uri="6258bf94-ba2e-4c42-b1d1-6fb7b8b70a68"/>
  </ds:schemaRefs>
</ds:datastoreItem>
</file>

<file path=customXml/itemProps2.xml><?xml version="1.0" encoding="utf-8"?>
<ds:datastoreItem xmlns:ds="http://schemas.openxmlformats.org/officeDocument/2006/customXml" ds:itemID="{0DAD9C5F-8E13-4FF5-93AD-A85101F11D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C6C00D-EC90-459D-85F8-3704449290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6f185f-a6b9-4ebf-9fc9-5e10cb8fd750"/>
    <ds:schemaRef ds:uri="6258bf94-ba2e-4c42-b1d1-6fb7b8b70a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2212</Words>
  <Application>Microsoft Office PowerPoint</Application>
  <PresentationFormat>Custom</PresentationFormat>
  <Paragraphs>115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 55 Roman</vt:lpstr>
      <vt:lpstr>Lucida Sans Unicode</vt:lpstr>
      <vt:lpstr>Tahoma</vt:lpstr>
      <vt:lpstr>Trebuchet MS</vt:lpstr>
      <vt:lpstr>Office Theme</vt:lpstr>
      <vt:lpstr>PowerPoint Presentation</vt:lpstr>
      <vt:lpstr>What you need to know before applying for the  WiN Non Executive Director (NED) Scheme: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Snook Esther</cp:lastModifiedBy>
  <cp:revision>4</cp:revision>
  <dcterms:created xsi:type="dcterms:W3CDTF">2025-09-04T10:51:31Z</dcterms:created>
  <dcterms:modified xsi:type="dcterms:W3CDTF">2025-09-05T12:42:51Z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2024-05-12T00:00:00Z</vt:filetime>
  </property>
  <property fmtid="{D5CDD505-2E9C-101B-9397-08002B2CF9AE}" pid="3" name="Creator">
    <vt:lpwstr>Adobe InDesign 16.4 (Macintosh)</vt:lpwstr>
  </property>
  <property fmtid="{D5CDD505-2E9C-101B-9397-08002B2CF9AE}" pid="4" name="LastSaved">
    <vt:filetime>2025-09-04T00:00:00Z</vt:filetime>
  </property>
  <property fmtid="{D5CDD505-2E9C-101B-9397-08002B2CF9AE}" pid="5" name="MSIP_Label_002fffcc-0b75-4fc5-9391-81f23a104fec_Enabled">
    <vt:lpwstr>true</vt:lpwstr>
  </property>
  <property fmtid="{D5CDD505-2E9C-101B-9397-08002B2CF9AE}" pid="6" name="MSIP_Label_002fffcc-0b75-4fc5-9391-81f23a104fec_SetDate">
    <vt:lpwstr>2025-09-04T10:51:44Z</vt:lpwstr>
  </property>
  <property fmtid="{D5CDD505-2E9C-101B-9397-08002B2CF9AE}" pid="7" name="MSIP_Label_002fffcc-0b75-4fc5-9391-81f23a104fec_Method">
    <vt:lpwstr>Privileged</vt:lpwstr>
  </property>
  <property fmtid="{D5CDD505-2E9C-101B-9397-08002B2CF9AE}" pid="8" name="MSIP_Label_002fffcc-0b75-4fc5-9391-81f23a104fec_Name">
    <vt:lpwstr>OFFICIAL (not marked)</vt:lpwstr>
  </property>
  <property fmtid="{D5CDD505-2E9C-101B-9397-08002B2CF9AE}" pid="9" name="MSIP_Label_002fffcc-0b75-4fc5-9391-81f23a104fec_SiteId">
    <vt:lpwstr>ee032e7f-73e4-457a-a0c4-cfbe17e33ceb</vt:lpwstr>
  </property>
  <property fmtid="{D5CDD505-2E9C-101B-9397-08002B2CF9AE}" pid="10" name="MSIP_Label_002fffcc-0b75-4fc5-9391-81f23a104fec_ActionId">
    <vt:lpwstr>1cff9db1-587c-49c1-9c54-52928f5c0d52</vt:lpwstr>
  </property>
  <property fmtid="{D5CDD505-2E9C-101B-9397-08002B2CF9AE}" pid="11" name="MSIP_Label_002fffcc-0b75-4fc5-9391-81f23a104fec_ContentBits">
    <vt:lpwstr>0</vt:lpwstr>
  </property>
  <property fmtid="{D5CDD505-2E9C-101B-9397-08002B2CF9AE}" pid="12" name="MSIP_Label_002fffcc-0b75-4fc5-9391-81f23a104fec_Tag">
    <vt:lpwstr>10, 0, 1, 1</vt:lpwstr>
  </property>
  <property fmtid="{D5CDD505-2E9C-101B-9397-08002B2CF9AE}" pid="13" name="MSIP_Label_04443ded-827a-46bf-8c23-accc3d394867_Enabled">
    <vt:lpwstr>true</vt:lpwstr>
  </property>
  <property fmtid="{D5CDD505-2E9C-101B-9397-08002B2CF9AE}" pid="14" name="MSIP_Label_04443ded-827a-46bf-8c23-accc3d394867_SetDate">
    <vt:lpwstr>2025-09-05T07:18:02Z</vt:lpwstr>
  </property>
  <property fmtid="{D5CDD505-2E9C-101B-9397-08002B2CF9AE}" pid="15" name="MSIP_Label_04443ded-827a-46bf-8c23-accc3d394867_Method">
    <vt:lpwstr>Privileged</vt:lpwstr>
  </property>
  <property fmtid="{D5CDD505-2E9C-101B-9397-08002B2CF9AE}" pid="16" name="MSIP_Label_04443ded-827a-46bf-8c23-accc3d394867_Name">
    <vt:lpwstr>NOT PROTECTIVELY MARKED</vt:lpwstr>
  </property>
  <property fmtid="{D5CDD505-2E9C-101B-9397-08002B2CF9AE}" pid="17" name="MSIP_Label_04443ded-827a-46bf-8c23-accc3d394867_SiteId">
    <vt:lpwstr>75046e30-7443-48c1-89c4-f710fef78b2b</vt:lpwstr>
  </property>
  <property fmtid="{D5CDD505-2E9C-101B-9397-08002B2CF9AE}" pid="18" name="MSIP_Label_04443ded-827a-46bf-8c23-accc3d394867_ActionId">
    <vt:lpwstr>6d1274a2-829a-49b6-adc9-e97a21cb4634</vt:lpwstr>
  </property>
  <property fmtid="{D5CDD505-2E9C-101B-9397-08002B2CF9AE}" pid="19" name="MSIP_Label_04443ded-827a-46bf-8c23-accc3d394867_ContentBits">
    <vt:lpwstr>0</vt:lpwstr>
  </property>
  <property fmtid="{D5CDD505-2E9C-101B-9397-08002B2CF9AE}" pid="20" name="MSIP_Label_04443ded-827a-46bf-8c23-accc3d394867_Tag">
    <vt:lpwstr>10, 0, 1, 1</vt:lpwstr>
  </property>
  <property fmtid="{D5CDD505-2E9C-101B-9397-08002B2CF9AE}" pid="21" name="ContentTypeId">
    <vt:lpwstr>0x010100302480861CA4794B86760091937B62AA</vt:lpwstr>
  </property>
  <property fmtid="{D5CDD505-2E9C-101B-9397-08002B2CF9AE}" pid="22" name="MediaServiceImageTags">
    <vt:lpwstr/>
  </property>
</Properties>
</file>