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Override1.xml" ContentType="application/vnd.openxmlformats-officedocument.themeOverr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sldIdLst>
    <p:sldId id="256" r:id="rId5"/>
    <p:sldId id="257" r:id="rId6"/>
  </p:sldIdLst>
  <p:sldSz cx="8166100" cy="11303000"/>
  <p:notesSz cx="8166100" cy="11303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4C71"/>
    <a:srgbClr val="3EBDAB"/>
    <a:srgbClr val="E5EEF1"/>
    <a:srgbClr val="EDED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C3B36C-6A64-423A-8793-66D458CB15B7}" v="13" dt="2025-09-05T12:46:01.836"/>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080" y="-82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12933" y="3503930"/>
            <a:ext cx="6946582" cy="237363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225867" y="6329680"/>
            <a:ext cx="5720715" cy="28257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9/5/2025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9/5/2025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408622" y="2599690"/>
            <a:ext cx="3555015" cy="74599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208811" y="2599690"/>
            <a:ext cx="3555015" cy="74599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9/5/2025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9/5/2025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9/5/2025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08622" y="452120"/>
            <a:ext cx="7355205" cy="18084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408622" y="2599690"/>
            <a:ext cx="7355205" cy="74599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778633" y="10511790"/>
            <a:ext cx="2615184" cy="56515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08622" y="10511790"/>
            <a:ext cx="1879663" cy="56515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9/5/2025</a:t>
            </a:fld>
            <a:endParaRPr lang="en-US"/>
          </a:p>
        </p:txBody>
      </p:sp>
      <p:sp>
        <p:nvSpPr>
          <p:cNvPr id="6" name="Holder 6"/>
          <p:cNvSpPr>
            <a:spLocks noGrp="1"/>
          </p:cNvSpPr>
          <p:nvPr>
            <p:ph type="sldNum" sz="quarter" idx="7"/>
          </p:nvPr>
        </p:nvSpPr>
        <p:spPr>
          <a:xfrm>
            <a:off x="5884164" y="10511790"/>
            <a:ext cx="1879663" cy="56515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winukned@gmail.com" TargetMode="External"/><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mailto:winukned@gmail.com" TargetMode="External"/><Relationship Id="rId7" Type="http://schemas.openxmlformats.org/officeDocument/2006/relationships/image" Target="../media/image5.png"/><Relationship Id="rId2" Type="http://schemas.openxmlformats.org/officeDocument/2006/relationships/slideLayout" Target="../slideLayouts/slideLayout5.xml"/><Relationship Id="rId1" Type="http://schemas.openxmlformats.org/officeDocument/2006/relationships/themeOverride" Target="../theme/themeOverride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318077" y="197574"/>
            <a:ext cx="3649979" cy="1966595"/>
          </a:xfrm>
          <a:custGeom>
            <a:avLst/>
            <a:gdLst/>
            <a:ahLst/>
            <a:cxnLst/>
            <a:rect l="l" t="t" r="r" b="b"/>
            <a:pathLst>
              <a:path w="3649979" h="1966595">
                <a:moveTo>
                  <a:pt x="3649459" y="0"/>
                </a:moveTo>
                <a:lnTo>
                  <a:pt x="1070076" y="0"/>
                </a:lnTo>
                <a:lnTo>
                  <a:pt x="0" y="1966023"/>
                </a:lnTo>
                <a:lnTo>
                  <a:pt x="3649459" y="1966023"/>
                </a:lnTo>
                <a:lnTo>
                  <a:pt x="3649459" y="0"/>
                </a:lnTo>
                <a:close/>
              </a:path>
            </a:pathLst>
          </a:custGeom>
          <a:solidFill>
            <a:srgbClr val="584C71"/>
          </a:solidFill>
        </p:spPr>
        <p:txBody>
          <a:bodyPr wrap="square" lIns="0" tIns="0" rIns="0" bIns="0" rtlCol="0"/>
          <a:lstStyle/>
          <a:p>
            <a:endParaRPr dirty="0"/>
          </a:p>
        </p:txBody>
      </p:sp>
      <p:sp>
        <p:nvSpPr>
          <p:cNvPr id="3" name="object 3"/>
          <p:cNvSpPr/>
          <p:nvPr/>
        </p:nvSpPr>
        <p:spPr>
          <a:xfrm>
            <a:off x="5329309" y="884061"/>
            <a:ext cx="2411341" cy="1168577"/>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425450" y="2374811"/>
            <a:ext cx="7542606" cy="8730615"/>
          </a:xfrm>
          <a:custGeom>
            <a:avLst/>
            <a:gdLst/>
            <a:ahLst/>
            <a:cxnLst/>
            <a:rect l="l" t="t" r="r" b="b"/>
            <a:pathLst>
              <a:path w="7768590" h="8730615">
                <a:moveTo>
                  <a:pt x="0" y="8729992"/>
                </a:moveTo>
                <a:lnTo>
                  <a:pt x="7768310" y="8729992"/>
                </a:lnTo>
                <a:lnTo>
                  <a:pt x="7768310" y="0"/>
                </a:lnTo>
                <a:lnTo>
                  <a:pt x="0" y="0"/>
                </a:lnTo>
                <a:lnTo>
                  <a:pt x="0" y="8729992"/>
                </a:lnTo>
                <a:close/>
              </a:path>
            </a:pathLst>
          </a:custGeom>
          <a:noFill/>
          <a:ln>
            <a:solidFill>
              <a:srgbClr val="584C71"/>
            </a:solidFill>
            <a:prstDash val="sysDash"/>
          </a:ln>
        </p:spPr>
        <p:txBody>
          <a:bodyPr wrap="square" lIns="0" tIns="0" rIns="0" bIns="0" rtlCol="0"/>
          <a:lstStyle/>
          <a:p>
            <a:endParaRPr/>
          </a:p>
        </p:txBody>
      </p:sp>
      <p:sp>
        <p:nvSpPr>
          <p:cNvPr id="5" name="object 5"/>
          <p:cNvSpPr txBox="1"/>
          <p:nvPr/>
        </p:nvSpPr>
        <p:spPr>
          <a:xfrm>
            <a:off x="611952" y="2527572"/>
            <a:ext cx="7128698" cy="8229328"/>
          </a:xfrm>
          <a:prstGeom prst="rect">
            <a:avLst/>
          </a:prstGeom>
        </p:spPr>
        <p:txBody>
          <a:bodyPr vert="horz" wrap="square" lIns="0" tIns="12700" rIns="0" bIns="0" rtlCol="0">
            <a:spAutoFit/>
          </a:bodyPr>
          <a:lstStyle/>
          <a:p>
            <a:pPr marL="35560">
              <a:lnSpc>
                <a:spcPts val="1900"/>
              </a:lnSpc>
              <a:spcBef>
                <a:spcPts val="710"/>
              </a:spcBef>
            </a:pPr>
            <a:r>
              <a:rPr b="1" spc="-75" dirty="0">
                <a:solidFill>
                  <a:srgbClr val="3EBDAB"/>
                </a:solidFill>
                <a:latin typeface="+mj-lt"/>
                <a:cs typeface="Helvetica 55 Roman"/>
              </a:rPr>
              <a:t>Promoting</a:t>
            </a:r>
            <a:r>
              <a:rPr b="1" spc="-150" dirty="0">
                <a:solidFill>
                  <a:srgbClr val="3EBDAB"/>
                </a:solidFill>
                <a:latin typeface="+mj-lt"/>
                <a:cs typeface="Helvetica 55 Roman"/>
              </a:rPr>
              <a:t> </a:t>
            </a:r>
            <a:r>
              <a:rPr b="1" spc="-65" dirty="0">
                <a:solidFill>
                  <a:srgbClr val="3EBDAB"/>
                </a:solidFill>
                <a:latin typeface="+mj-lt"/>
                <a:cs typeface="Helvetica 55 Roman"/>
              </a:rPr>
              <a:t>diversity</a:t>
            </a:r>
            <a:r>
              <a:rPr b="1" spc="-175" dirty="0">
                <a:solidFill>
                  <a:srgbClr val="3EBDAB"/>
                </a:solidFill>
                <a:latin typeface="+mj-lt"/>
                <a:cs typeface="Helvetica 55 Roman"/>
              </a:rPr>
              <a:t> </a:t>
            </a:r>
            <a:r>
              <a:rPr b="1" spc="-55" dirty="0">
                <a:solidFill>
                  <a:srgbClr val="3EBDAB"/>
                </a:solidFill>
                <a:latin typeface="+mj-lt"/>
                <a:cs typeface="Helvetica 55 Roman"/>
              </a:rPr>
              <a:t>in</a:t>
            </a:r>
            <a:r>
              <a:rPr b="1" spc="-150" dirty="0">
                <a:solidFill>
                  <a:srgbClr val="3EBDAB"/>
                </a:solidFill>
                <a:latin typeface="+mj-lt"/>
                <a:cs typeface="Helvetica 55 Roman"/>
              </a:rPr>
              <a:t> </a:t>
            </a:r>
            <a:r>
              <a:rPr b="1" spc="-50" dirty="0">
                <a:solidFill>
                  <a:srgbClr val="3EBDAB"/>
                </a:solidFill>
                <a:latin typeface="+mj-lt"/>
                <a:cs typeface="Helvetica 55 Roman"/>
              </a:rPr>
              <a:t>the</a:t>
            </a:r>
            <a:r>
              <a:rPr b="1" spc="-150" dirty="0">
                <a:solidFill>
                  <a:srgbClr val="3EBDAB"/>
                </a:solidFill>
                <a:latin typeface="+mj-lt"/>
                <a:cs typeface="Helvetica 55 Roman"/>
              </a:rPr>
              <a:t> </a:t>
            </a:r>
            <a:r>
              <a:rPr b="1" spc="-75" dirty="0">
                <a:solidFill>
                  <a:srgbClr val="3EBDAB"/>
                </a:solidFill>
                <a:latin typeface="+mj-lt"/>
                <a:cs typeface="Helvetica 55 Roman"/>
              </a:rPr>
              <a:t>Nuclear</a:t>
            </a:r>
            <a:r>
              <a:rPr b="1" spc="-220" dirty="0">
                <a:solidFill>
                  <a:srgbClr val="3EBDAB"/>
                </a:solidFill>
                <a:latin typeface="+mj-lt"/>
                <a:cs typeface="Helvetica 55 Roman"/>
              </a:rPr>
              <a:t> </a:t>
            </a:r>
            <a:r>
              <a:rPr b="1" spc="-90" dirty="0">
                <a:solidFill>
                  <a:srgbClr val="3EBDAB"/>
                </a:solidFill>
                <a:latin typeface="+mj-lt"/>
                <a:cs typeface="Helvetica 55 Roman"/>
              </a:rPr>
              <a:t>Workforce</a:t>
            </a:r>
            <a:endParaRPr dirty="0">
              <a:solidFill>
                <a:srgbClr val="3EBDAB"/>
              </a:solidFill>
              <a:latin typeface="+mj-lt"/>
              <a:cs typeface="Helvetica 55 Roman"/>
            </a:endParaRPr>
          </a:p>
          <a:p>
            <a:pPr marL="26034" marR="19050" algn="just">
              <a:lnSpc>
                <a:spcPts val="1900"/>
              </a:lnSpc>
              <a:spcBef>
                <a:spcPts val="1160"/>
              </a:spcBef>
            </a:pPr>
            <a:r>
              <a:rPr sz="1400" b="1" spc="-5" dirty="0">
                <a:solidFill>
                  <a:srgbClr val="584C71"/>
                </a:solidFill>
                <a:latin typeface="Calibri"/>
                <a:cs typeface="Calibri"/>
              </a:rPr>
              <a:t>WiNs</a:t>
            </a:r>
            <a:r>
              <a:rPr sz="1400" b="1" spc="-114" dirty="0">
                <a:solidFill>
                  <a:srgbClr val="584C71"/>
                </a:solidFill>
                <a:latin typeface="Calibri"/>
                <a:cs typeface="Calibri"/>
              </a:rPr>
              <a:t> </a:t>
            </a:r>
            <a:r>
              <a:rPr sz="1400" b="1" spc="5" dirty="0">
                <a:solidFill>
                  <a:srgbClr val="584C71"/>
                </a:solidFill>
                <a:latin typeface="Calibri"/>
                <a:cs typeface="Calibri"/>
              </a:rPr>
              <a:t>strategy</a:t>
            </a:r>
            <a:r>
              <a:rPr sz="1400" b="1" spc="-114" dirty="0">
                <a:solidFill>
                  <a:srgbClr val="584C71"/>
                </a:solidFill>
                <a:latin typeface="Calibri"/>
                <a:cs typeface="Calibri"/>
              </a:rPr>
              <a:t> </a:t>
            </a:r>
            <a:r>
              <a:rPr sz="1400" b="1" spc="10" dirty="0">
                <a:solidFill>
                  <a:srgbClr val="584C71"/>
                </a:solidFill>
                <a:latin typeface="Calibri"/>
                <a:cs typeface="Calibri"/>
              </a:rPr>
              <a:t>is</a:t>
            </a:r>
            <a:r>
              <a:rPr sz="1400" b="1" spc="-114" dirty="0">
                <a:solidFill>
                  <a:srgbClr val="584C71"/>
                </a:solidFill>
                <a:latin typeface="Calibri"/>
                <a:cs typeface="Calibri"/>
              </a:rPr>
              <a:t> </a:t>
            </a:r>
            <a:r>
              <a:rPr sz="1400" b="1" spc="5" dirty="0">
                <a:solidFill>
                  <a:srgbClr val="584C71"/>
                </a:solidFill>
                <a:latin typeface="Calibri"/>
                <a:cs typeface="Calibri"/>
              </a:rPr>
              <a:t>to</a:t>
            </a:r>
            <a:r>
              <a:rPr sz="1400" b="1" spc="-114" dirty="0">
                <a:solidFill>
                  <a:srgbClr val="584C71"/>
                </a:solidFill>
                <a:latin typeface="Calibri"/>
                <a:cs typeface="Calibri"/>
              </a:rPr>
              <a:t> </a:t>
            </a:r>
            <a:r>
              <a:rPr sz="1400" b="1" spc="-5" dirty="0">
                <a:solidFill>
                  <a:srgbClr val="584C71"/>
                </a:solidFill>
                <a:latin typeface="Calibri"/>
                <a:cs typeface="Calibri"/>
              </a:rPr>
              <a:t>promote</a:t>
            </a:r>
            <a:r>
              <a:rPr sz="1400" b="1" spc="-114" dirty="0">
                <a:solidFill>
                  <a:srgbClr val="584C71"/>
                </a:solidFill>
                <a:latin typeface="Calibri"/>
                <a:cs typeface="Calibri"/>
              </a:rPr>
              <a:t> </a:t>
            </a:r>
            <a:r>
              <a:rPr sz="1400" b="1" spc="-10" dirty="0">
                <a:solidFill>
                  <a:srgbClr val="584C71"/>
                </a:solidFill>
                <a:latin typeface="Calibri"/>
                <a:cs typeface="Calibri"/>
              </a:rPr>
              <a:t>diversity</a:t>
            </a:r>
            <a:r>
              <a:rPr sz="1400" b="1" spc="-114" dirty="0">
                <a:solidFill>
                  <a:srgbClr val="584C71"/>
                </a:solidFill>
                <a:latin typeface="Calibri"/>
                <a:cs typeface="Calibri"/>
              </a:rPr>
              <a:t> </a:t>
            </a:r>
            <a:r>
              <a:rPr sz="1400" b="1" spc="-5" dirty="0">
                <a:solidFill>
                  <a:srgbClr val="584C71"/>
                </a:solidFill>
                <a:latin typeface="Calibri"/>
                <a:cs typeface="Calibri"/>
              </a:rPr>
              <a:t>in</a:t>
            </a:r>
            <a:r>
              <a:rPr sz="1400" b="1" spc="-114" dirty="0">
                <a:solidFill>
                  <a:srgbClr val="584C71"/>
                </a:solidFill>
                <a:latin typeface="Calibri"/>
                <a:cs typeface="Calibri"/>
              </a:rPr>
              <a:t> </a:t>
            </a:r>
            <a:r>
              <a:rPr sz="1400" b="1" dirty="0">
                <a:solidFill>
                  <a:srgbClr val="584C71"/>
                </a:solidFill>
                <a:latin typeface="Calibri"/>
                <a:cs typeface="Calibri"/>
              </a:rPr>
              <a:t>the</a:t>
            </a:r>
            <a:r>
              <a:rPr sz="1400" b="1" spc="-114" dirty="0">
                <a:solidFill>
                  <a:srgbClr val="584C71"/>
                </a:solidFill>
                <a:latin typeface="Calibri"/>
                <a:cs typeface="Calibri"/>
              </a:rPr>
              <a:t> </a:t>
            </a:r>
            <a:r>
              <a:rPr sz="1400" b="1" spc="-5" dirty="0">
                <a:solidFill>
                  <a:srgbClr val="584C71"/>
                </a:solidFill>
                <a:latin typeface="Calibri"/>
                <a:cs typeface="Calibri"/>
              </a:rPr>
              <a:t>Nuclear</a:t>
            </a:r>
            <a:r>
              <a:rPr sz="1400" b="1" spc="-114" dirty="0">
                <a:solidFill>
                  <a:srgbClr val="584C71"/>
                </a:solidFill>
                <a:latin typeface="Calibri"/>
                <a:cs typeface="Calibri"/>
              </a:rPr>
              <a:t> </a:t>
            </a:r>
            <a:r>
              <a:rPr sz="1400" b="1" spc="-10" dirty="0">
                <a:solidFill>
                  <a:srgbClr val="584C71"/>
                </a:solidFill>
                <a:latin typeface="Calibri"/>
                <a:cs typeface="Calibri"/>
              </a:rPr>
              <a:t>workforce.</a:t>
            </a:r>
            <a:r>
              <a:rPr sz="1400" b="1" spc="75" dirty="0">
                <a:solidFill>
                  <a:srgbClr val="584C71"/>
                </a:solidFill>
                <a:latin typeface="Calibri"/>
                <a:cs typeface="Calibri"/>
              </a:rPr>
              <a:t> </a:t>
            </a:r>
            <a:r>
              <a:rPr sz="1400" b="1" spc="5" dirty="0">
                <a:solidFill>
                  <a:srgbClr val="584C71"/>
                </a:solidFill>
                <a:latin typeface="Calibri"/>
                <a:cs typeface="Calibri"/>
              </a:rPr>
              <a:t>One</a:t>
            </a:r>
            <a:r>
              <a:rPr sz="1400" b="1" spc="-110" dirty="0">
                <a:solidFill>
                  <a:srgbClr val="584C71"/>
                </a:solidFill>
                <a:latin typeface="Calibri"/>
                <a:cs typeface="Calibri"/>
              </a:rPr>
              <a:t> </a:t>
            </a:r>
            <a:r>
              <a:rPr sz="1400" b="1" spc="-20" dirty="0">
                <a:solidFill>
                  <a:srgbClr val="584C71"/>
                </a:solidFill>
                <a:latin typeface="Calibri"/>
                <a:cs typeface="Calibri"/>
              </a:rPr>
              <a:t>of</a:t>
            </a:r>
            <a:r>
              <a:rPr sz="1400" b="1" spc="-114" dirty="0">
                <a:solidFill>
                  <a:srgbClr val="584C71"/>
                </a:solidFill>
                <a:latin typeface="Calibri"/>
                <a:cs typeface="Calibri"/>
              </a:rPr>
              <a:t> </a:t>
            </a:r>
            <a:r>
              <a:rPr sz="1400" b="1" spc="5" dirty="0">
                <a:solidFill>
                  <a:srgbClr val="584C71"/>
                </a:solidFill>
                <a:latin typeface="Calibri"/>
                <a:cs typeface="Calibri"/>
              </a:rPr>
              <a:t>its</a:t>
            </a:r>
            <a:r>
              <a:rPr sz="1400" b="1" spc="-114" dirty="0">
                <a:solidFill>
                  <a:srgbClr val="584C71"/>
                </a:solidFill>
                <a:latin typeface="Calibri"/>
                <a:cs typeface="Calibri"/>
              </a:rPr>
              <a:t> </a:t>
            </a:r>
            <a:r>
              <a:rPr sz="1400" b="1" spc="-10" dirty="0">
                <a:solidFill>
                  <a:srgbClr val="584C71"/>
                </a:solidFill>
                <a:latin typeface="Calibri"/>
                <a:cs typeface="Calibri"/>
              </a:rPr>
              <a:t>key</a:t>
            </a:r>
            <a:r>
              <a:rPr sz="1400" b="1" spc="-114" dirty="0">
                <a:solidFill>
                  <a:srgbClr val="584C71"/>
                </a:solidFill>
                <a:latin typeface="Calibri"/>
                <a:cs typeface="Calibri"/>
              </a:rPr>
              <a:t> </a:t>
            </a:r>
            <a:r>
              <a:rPr sz="1400" b="1" spc="5" dirty="0">
                <a:solidFill>
                  <a:srgbClr val="584C71"/>
                </a:solidFill>
                <a:latin typeface="Calibri"/>
                <a:cs typeface="Calibri"/>
              </a:rPr>
              <a:t>goals</a:t>
            </a:r>
            <a:r>
              <a:rPr sz="1400" b="1" spc="-114" dirty="0">
                <a:solidFill>
                  <a:srgbClr val="584C71"/>
                </a:solidFill>
                <a:latin typeface="Calibri"/>
                <a:cs typeface="Calibri"/>
              </a:rPr>
              <a:t> </a:t>
            </a:r>
            <a:r>
              <a:rPr sz="1400" b="1" spc="10" dirty="0">
                <a:solidFill>
                  <a:srgbClr val="584C71"/>
                </a:solidFill>
                <a:latin typeface="Calibri"/>
                <a:cs typeface="Calibri"/>
              </a:rPr>
              <a:t>is</a:t>
            </a:r>
            <a:r>
              <a:rPr sz="1400" b="1" spc="-114" dirty="0">
                <a:solidFill>
                  <a:srgbClr val="584C71"/>
                </a:solidFill>
                <a:latin typeface="Calibri"/>
                <a:cs typeface="Calibri"/>
              </a:rPr>
              <a:t> </a:t>
            </a:r>
            <a:r>
              <a:rPr sz="1400" b="1" spc="5" dirty="0">
                <a:solidFill>
                  <a:srgbClr val="584C71"/>
                </a:solidFill>
                <a:latin typeface="Calibri"/>
                <a:cs typeface="Calibri"/>
              </a:rPr>
              <a:t>to</a:t>
            </a:r>
            <a:r>
              <a:rPr sz="1400" b="1" spc="-114" dirty="0">
                <a:solidFill>
                  <a:srgbClr val="584C71"/>
                </a:solidFill>
                <a:latin typeface="Calibri"/>
                <a:cs typeface="Calibri"/>
              </a:rPr>
              <a:t> </a:t>
            </a:r>
            <a:r>
              <a:rPr sz="1400" b="1" spc="-15" dirty="0">
                <a:solidFill>
                  <a:srgbClr val="584C71"/>
                </a:solidFill>
                <a:latin typeface="Calibri"/>
                <a:cs typeface="Calibri"/>
              </a:rPr>
              <a:t>achieve</a:t>
            </a:r>
            <a:r>
              <a:rPr sz="1400" b="1" spc="-114" dirty="0">
                <a:solidFill>
                  <a:srgbClr val="584C71"/>
                </a:solidFill>
                <a:latin typeface="Calibri"/>
                <a:cs typeface="Calibri"/>
              </a:rPr>
              <a:t> </a:t>
            </a:r>
            <a:r>
              <a:rPr sz="1400" b="1" spc="55" dirty="0">
                <a:solidFill>
                  <a:srgbClr val="584C71"/>
                </a:solidFill>
                <a:latin typeface="Calibri"/>
                <a:cs typeface="Calibri"/>
              </a:rPr>
              <a:t>30%</a:t>
            </a:r>
            <a:r>
              <a:rPr sz="1400" b="1" spc="-114" dirty="0">
                <a:solidFill>
                  <a:srgbClr val="584C71"/>
                </a:solidFill>
                <a:latin typeface="Calibri"/>
                <a:cs typeface="Calibri"/>
              </a:rPr>
              <a:t> </a:t>
            </a:r>
            <a:r>
              <a:rPr sz="1400" b="1" spc="-20" dirty="0">
                <a:solidFill>
                  <a:srgbClr val="584C71"/>
                </a:solidFill>
                <a:latin typeface="Calibri"/>
                <a:cs typeface="Calibri"/>
              </a:rPr>
              <a:t>of</a:t>
            </a:r>
            <a:r>
              <a:rPr sz="1400" b="1" spc="-114" dirty="0">
                <a:solidFill>
                  <a:srgbClr val="584C71"/>
                </a:solidFill>
                <a:latin typeface="Calibri"/>
                <a:cs typeface="Calibri"/>
              </a:rPr>
              <a:t> </a:t>
            </a:r>
            <a:r>
              <a:rPr sz="1400" b="1" spc="-20" dirty="0">
                <a:solidFill>
                  <a:srgbClr val="584C71"/>
                </a:solidFill>
                <a:latin typeface="Calibri"/>
                <a:cs typeface="Calibri"/>
              </a:rPr>
              <a:t>women </a:t>
            </a:r>
            <a:r>
              <a:rPr sz="1400" b="1" spc="-5" dirty="0">
                <a:solidFill>
                  <a:srgbClr val="584C71"/>
                </a:solidFill>
                <a:latin typeface="Calibri"/>
                <a:cs typeface="Calibri"/>
              </a:rPr>
              <a:t>in</a:t>
            </a:r>
            <a:r>
              <a:rPr sz="1400" b="1" spc="-95" dirty="0">
                <a:solidFill>
                  <a:srgbClr val="584C71"/>
                </a:solidFill>
                <a:latin typeface="Calibri"/>
                <a:cs typeface="Calibri"/>
              </a:rPr>
              <a:t> </a:t>
            </a:r>
            <a:r>
              <a:rPr sz="1400" b="1" spc="-5" dirty="0">
                <a:solidFill>
                  <a:srgbClr val="584C71"/>
                </a:solidFill>
                <a:latin typeface="Calibri"/>
                <a:cs typeface="Calibri"/>
              </a:rPr>
              <a:t>senior</a:t>
            </a:r>
            <a:r>
              <a:rPr sz="1400" b="1" spc="-90" dirty="0">
                <a:solidFill>
                  <a:srgbClr val="584C71"/>
                </a:solidFill>
                <a:latin typeface="Calibri"/>
                <a:cs typeface="Calibri"/>
              </a:rPr>
              <a:t> </a:t>
            </a:r>
            <a:r>
              <a:rPr sz="1400" b="1" spc="-10" dirty="0">
                <a:solidFill>
                  <a:srgbClr val="584C71"/>
                </a:solidFill>
                <a:latin typeface="Calibri"/>
                <a:cs typeface="Calibri"/>
              </a:rPr>
              <a:t>leadership</a:t>
            </a:r>
            <a:r>
              <a:rPr sz="1400" b="1" spc="-90" dirty="0">
                <a:solidFill>
                  <a:srgbClr val="584C71"/>
                </a:solidFill>
                <a:latin typeface="Calibri"/>
                <a:cs typeface="Calibri"/>
              </a:rPr>
              <a:t> </a:t>
            </a:r>
            <a:r>
              <a:rPr sz="1400" b="1" spc="-5" dirty="0">
                <a:solidFill>
                  <a:srgbClr val="584C71"/>
                </a:solidFill>
                <a:latin typeface="Calibri"/>
                <a:cs typeface="Calibri"/>
              </a:rPr>
              <a:t>roles</a:t>
            </a:r>
            <a:r>
              <a:rPr sz="1400" b="1" spc="-90" dirty="0">
                <a:solidFill>
                  <a:srgbClr val="584C71"/>
                </a:solidFill>
                <a:latin typeface="Calibri"/>
                <a:cs typeface="Calibri"/>
              </a:rPr>
              <a:t> </a:t>
            </a:r>
            <a:r>
              <a:rPr sz="1400" b="1" spc="5" dirty="0">
                <a:solidFill>
                  <a:srgbClr val="584C71"/>
                </a:solidFill>
                <a:latin typeface="Calibri"/>
                <a:cs typeface="Calibri"/>
              </a:rPr>
              <a:t>by</a:t>
            </a:r>
            <a:r>
              <a:rPr sz="1400" b="1" spc="-90" dirty="0">
                <a:solidFill>
                  <a:srgbClr val="584C71"/>
                </a:solidFill>
                <a:latin typeface="Calibri"/>
                <a:cs typeface="Calibri"/>
              </a:rPr>
              <a:t> </a:t>
            </a:r>
            <a:r>
              <a:rPr sz="1400" b="1" spc="30" dirty="0">
                <a:solidFill>
                  <a:srgbClr val="584C71"/>
                </a:solidFill>
                <a:latin typeface="Calibri"/>
                <a:cs typeface="Calibri"/>
              </a:rPr>
              <a:t>2030.</a:t>
            </a:r>
            <a:endParaRPr sz="1400" b="1" dirty="0">
              <a:solidFill>
                <a:srgbClr val="584C71"/>
              </a:solidFill>
              <a:latin typeface="Calibri"/>
              <a:cs typeface="Calibri"/>
            </a:endParaRPr>
          </a:p>
          <a:p>
            <a:pPr>
              <a:lnSpc>
                <a:spcPts val="1900"/>
              </a:lnSpc>
              <a:spcBef>
                <a:spcPts val="35"/>
              </a:spcBef>
            </a:pPr>
            <a:endParaRPr sz="1400" b="1" dirty="0">
              <a:solidFill>
                <a:srgbClr val="584C71"/>
              </a:solidFill>
              <a:latin typeface="Calibri"/>
              <a:cs typeface="Calibri"/>
            </a:endParaRPr>
          </a:p>
          <a:p>
            <a:pPr marL="26034" marR="14604" algn="just">
              <a:lnSpc>
                <a:spcPts val="1900"/>
              </a:lnSpc>
            </a:pPr>
            <a:r>
              <a:rPr sz="1400" b="1" spc="5" dirty="0">
                <a:solidFill>
                  <a:srgbClr val="584C71"/>
                </a:solidFill>
                <a:latin typeface="Calibri"/>
                <a:cs typeface="Calibri"/>
              </a:rPr>
              <a:t>The</a:t>
            </a:r>
            <a:r>
              <a:rPr sz="1400" b="1" spc="-95" dirty="0">
                <a:solidFill>
                  <a:srgbClr val="584C71"/>
                </a:solidFill>
                <a:latin typeface="Calibri"/>
                <a:cs typeface="Calibri"/>
              </a:rPr>
              <a:t> </a:t>
            </a:r>
            <a:r>
              <a:rPr sz="1400" b="1" spc="-10" dirty="0">
                <a:solidFill>
                  <a:srgbClr val="584C71"/>
                </a:solidFill>
                <a:highlight>
                  <a:srgbClr val="FFFF00"/>
                </a:highlight>
                <a:latin typeface="Calibri"/>
                <a:cs typeface="Calibri"/>
              </a:rPr>
              <a:t>WiN</a:t>
            </a:r>
            <a:r>
              <a:rPr sz="1400" b="1" spc="-90" dirty="0">
                <a:solidFill>
                  <a:srgbClr val="584C71"/>
                </a:solidFill>
                <a:highlight>
                  <a:srgbClr val="FFFF00"/>
                </a:highlight>
                <a:latin typeface="Calibri"/>
                <a:cs typeface="Calibri"/>
              </a:rPr>
              <a:t> </a:t>
            </a:r>
            <a:r>
              <a:rPr sz="1400" b="1" spc="25" dirty="0">
                <a:solidFill>
                  <a:srgbClr val="584C71"/>
                </a:solidFill>
                <a:highlight>
                  <a:srgbClr val="FFFF00"/>
                </a:highlight>
                <a:latin typeface="Calibri"/>
                <a:cs typeface="Calibri"/>
              </a:rPr>
              <a:t>NED</a:t>
            </a:r>
            <a:r>
              <a:rPr sz="1400" b="1" spc="-95" dirty="0">
                <a:solidFill>
                  <a:srgbClr val="584C71"/>
                </a:solidFill>
                <a:highlight>
                  <a:srgbClr val="FFFF00"/>
                </a:highlight>
                <a:latin typeface="Calibri"/>
                <a:cs typeface="Calibri"/>
              </a:rPr>
              <a:t> </a:t>
            </a:r>
            <a:r>
              <a:rPr lang="en-GB" sz="1400" b="1" spc="15" dirty="0">
                <a:solidFill>
                  <a:srgbClr val="584C71"/>
                </a:solidFill>
                <a:highlight>
                  <a:srgbClr val="FFFF00"/>
                </a:highlight>
                <a:latin typeface="Calibri"/>
                <a:cs typeface="Calibri"/>
              </a:rPr>
              <a:t>Programme</a:t>
            </a:r>
            <a:r>
              <a:rPr sz="1400" b="1" spc="-90" dirty="0">
                <a:solidFill>
                  <a:srgbClr val="584C71"/>
                </a:solidFill>
                <a:highlight>
                  <a:srgbClr val="FFFF00"/>
                </a:highlight>
                <a:latin typeface="Calibri"/>
                <a:cs typeface="Calibri"/>
              </a:rPr>
              <a:t> </a:t>
            </a:r>
            <a:r>
              <a:rPr sz="1400" b="1" spc="-5" dirty="0">
                <a:solidFill>
                  <a:srgbClr val="584C71"/>
                </a:solidFill>
                <a:latin typeface="Calibri"/>
                <a:cs typeface="Calibri"/>
              </a:rPr>
              <a:t>was</a:t>
            </a:r>
            <a:r>
              <a:rPr sz="1400" b="1" spc="-95" dirty="0">
                <a:solidFill>
                  <a:srgbClr val="584C71"/>
                </a:solidFill>
                <a:latin typeface="Calibri"/>
                <a:cs typeface="Calibri"/>
              </a:rPr>
              <a:t> </a:t>
            </a:r>
            <a:r>
              <a:rPr sz="1400" b="1" spc="10" dirty="0">
                <a:solidFill>
                  <a:srgbClr val="584C71"/>
                </a:solidFill>
                <a:latin typeface="Calibri"/>
                <a:cs typeface="Calibri"/>
              </a:rPr>
              <a:t>set</a:t>
            </a:r>
            <a:r>
              <a:rPr sz="1400" b="1" spc="-90" dirty="0">
                <a:solidFill>
                  <a:srgbClr val="584C71"/>
                </a:solidFill>
                <a:latin typeface="Calibri"/>
                <a:cs typeface="Calibri"/>
              </a:rPr>
              <a:t> </a:t>
            </a:r>
            <a:r>
              <a:rPr sz="1400" b="1" spc="10" dirty="0">
                <a:solidFill>
                  <a:srgbClr val="584C71"/>
                </a:solidFill>
                <a:latin typeface="Calibri"/>
                <a:cs typeface="Calibri"/>
              </a:rPr>
              <a:t>up</a:t>
            </a:r>
            <a:r>
              <a:rPr sz="1400" b="1" spc="-90" dirty="0">
                <a:solidFill>
                  <a:srgbClr val="584C71"/>
                </a:solidFill>
                <a:latin typeface="Calibri"/>
                <a:cs typeface="Calibri"/>
              </a:rPr>
              <a:t> </a:t>
            </a:r>
            <a:r>
              <a:rPr sz="1400" b="1" spc="-15" dirty="0">
                <a:solidFill>
                  <a:srgbClr val="584C71"/>
                </a:solidFill>
                <a:latin typeface="Calibri"/>
                <a:cs typeface="Calibri"/>
              </a:rPr>
              <a:t>following</a:t>
            </a:r>
            <a:r>
              <a:rPr sz="1400" b="1" spc="-95" dirty="0">
                <a:solidFill>
                  <a:srgbClr val="584C71"/>
                </a:solidFill>
                <a:latin typeface="Calibri"/>
                <a:cs typeface="Calibri"/>
              </a:rPr>
              <a:t> </a:t>
            </a:r>
            <a:r>
              <a:rPr sz="1400" b="1" dirty="0">
                <a:solidFill>
                  <a:srgbClr val="584C71"/>
                </a:solidFill>
                <a:latin typeface="Calibri"/>
                <a:cs typeface="Calibri"/>
              </a:rPr>
              <a:t>research</a:t>
            </a:r>
            <a:r>
              <a:rPr sz="1400" b="1" spc="-90" dirty="0">
                <a:solidFill>
                  <a:srgbClr val="584C71"/>
                </a:solidFill>
                <a:latin typeface="Calibri"/>
                <a:cs typeface="Calibri"/>
              </a:rPr>
              <a:t> </a:t>
            </a:r>
            <a:r>
              <a:rPr sz="1400" b="1" dirty="0">
                <a:solidFill>
                  <a:srgbClr val="584C71"/>
                </a:solidFill>
                <a:latin typeface="Calibri"/>
                <a:cs typeface="Calibri"/>
              </a:rPr>
              <a:t>that</a:t>
            </a:r>
            <a:r>
              <a:rPr sz="1400" b="1" spc="-90" dirty="0">
                <a:solidFill>
                  <a:srgbClr val="584C71"/>
                </a:solidFill>
                <a:latin typeface="Calibri"/>
                <a:cs typeface="Calibri"/>
              </a:rPr>
              <a:t> </a:t>
            </a:r>
            <a:r>
              <a:rPr sz="1400" b="1" spc="-15" dirty="0">
                <a:solidFill>
                  <a:srgbClr val="584C71"/>
                </a:solidFill>
                <a:latin typeface="Calibri"/>
                <a:cs typeface="Calibri"/>
              </a:rPr>
              <a:t>found</a:t>
            </a:r>
            <a:r>
              <a:rPr sz="1400" b="1" spc="-95" dirty="0">
                <a:solidFill>
                  <a:srgbClr val="584C71"/>
                </a:solidFill>
                <a:latin typeface="Calibri"/>
                <a:cs typeface="Calibri"/>
              </a:rPr>
              <a:t> </a:t>
            </a:r>
            <a:r>
              <a:rPr sz="1400" b="1" spc="-10" dirty="0">
                <a:solidFill>
                  <a:srgbClr val="584C71"/>
                </a:solidFill>
                <a:latin typeface="Calibri"/>
                <a:cs typeface="Calibri"/>
              </a:rPr>
              <a:t>women</a:t>
            </a:r>
            <a:r>
              <a:rPr sz="1400" b="1" spc="-90" dirty="0">
                <a:solidFill>
                  <a:srgbClr val="584C71"/>
                </a:solidFill>
                <a:latin typeface="Calibri"/>
                <a:cs typeface="Calibri"/>
              </a:rPr>
              <a:t> </a:t>
            </a:r>
            <a:r>
              <a:rPr sz="1400" b="1" spc="-5" dirty="0">
                <a:solidFill>
                  <a:srgbClr val="584C71"/>
                </a:solidFill>
                <a:latin typeface="Calibri"/>
                <a:cs typeface="Calibri"/>
              </a:rPr>
              <a:t>made</a:t>
            </a:r>
            <a:r>
              <a:rPr sz="1400" b="1" spc="-90" dirty="0">
                <a:solidFill>
                  <a:srgbClr val="584C71"/>
                </a:solidFill>
                <a:latin typeface="Calibri"/>
                <a:cs typeface="Calibri"/>
              </a:rPr>
              <a:t> </a:t>
            </a:r>
            <a:r>
              <a:rPr sz="1400" b="1" spc="10" dirty="0">
                <a:solidFill>
                  <a:srgbClr val="584C71"/>
                </a:solidFill>
                <a:latin typeface="Calibri"/>
                <a:cs typeface="Calibri"/>
              </a:rPr>
              <a:t>up</a:t>
            </a:r>
            <a:r>
              <a:rPr sz="1400" b="1" spc="-95" dirty="0">
                <a:solidFill>
                  <a:srgbClr val="584C71"/>
                </a:solidFill>
                <a:latin typeface="Calibri"/>
                <a:cs typeface="Calibri"/>
              </a:rPr>
              <a:t> </a:t>
            </a:r>
            <a:r>
              <a:rPr sz="1400" b="1" spc="-5" dirty="0">
                <a:solidFill>
                  <a:srgbClr val="584C71"/>
                </a:solidFill>
                <a:latin typeface="Calibri"/>
                <a:cs typeface="Calibri"/>
              </a:rPr>
              <a:t>just</a:t>
            </a:r>
            <a:r>
              <a:rPr sz="1400" b="1" spc="-90" dirty="0">
                <a:solidFill>
                  <a:srgbClr val="584C71"/>
                </a:solidFill>
                <a:latin typeface="Calibri"/>
                <a:cs typeface="Calibri"/>
              </a:rPr>
              <a:t> </a:t>
            </a:r>
            <a:r>
              <a:rPr sz="1400" b="1" spc="-20" dirty="0">
                <a:solidFill>
                  <a:srgbClr val="584C71"/>
                </a:solidFill>
                <a:latin typeface="Calibri"/>
                <a:cs typeface="Calibri"/>
              </a:rPr>
              <a:t>13%</a:t>
            </a:r>
            <a:r>
              <a:rPr sz="1400" b="1" spc="-95" dirty="0">
                <a:solidFill>
                  <a:srgbClr val="584C71"/>
                </a:solidFill>
                <a:latin typeface="Calibri"/>
                <a:cs typeface="Calibri"/>
              </a:rPr>
              <a:t> </a:t>
            </a:r>
            <a:r>
              <a:rPr sz="1400" b="1" spc="-20" dirty="0">
                <a:solidFill>
                  <a:srgbClr val="584C71"/>
                </a:solidFill>
                <a:latin typeface="Calibri"/>
                <a:cs typeface="Calibri"/>
              </a:rPr>
              <a:t>of</a:t>
            </a:r>
            <a:r>
              <a:rPr sz="1400" b="1" spc="-90" dirty="0">
                <a:solidFill>
                  <a:srgbClr val="584C71"/>
                </a:solidFill>
                <a:latin typeface="Calibri"/>
                <a:cs typeface="Calibri"/>
              </a:rPr>
              <a:t> </a:t>
            </a:r>
            <a:r>
              <a:rPr sz="1400" b="1" spc="-5" dirty="0">
                <a:solidFill>
                  <a:srgbClr val="584C71"/>
                </a:solidFill>
                <a:latin typeface="Calibri"/>
                <a:cs typeface="Calibri"/>
              </a:rPr>
              <a:t>senior</a:t>
            </a:r>
            <a:r>
              <a:rPr sz="1400" b="1" spc="-90" dirty="0">
                <a:solidFill>
                  <a:srgbClr val="584C71"/>
                </a:solidFill>
                <a:latin typeface="Calibri"/>
                <a:cs typeface="Calibri"/>
              </a:rPr>
              <a:t> </a:t>
            </a:r>
            <a:r>
              <a:rPr sz="1400" b="1" spc="5" dirty="0">
                <a:solidFill>
                  <a:srgbClr val="584C71"/>
                </a:solidFill>
                <a:latin typeface="Calibri"/>
                <a:cs typeface="Calibri"/>
              </a:rPr>
              <a:t>lead</a:t>
            </a:r>
            <a:r>
              <a:rPr sz="1400" b="1" dirty="0">
                <a:solidFill>
                  <a:srgbClr val="584C71"/>
                </a:solidFill>
                <a:latin typeface="Calibri"/>
                <a:cs typeface="Calibri"/>
              </a:rPr>
              <a:t>ership</a:t>
            </a:r>
            <a:r>
              <a:rPr sz="1400" b="1" spc="-70" dirty="0">
                <a:solidFill>
                  <a:srgbClr val="584C71"/>
                </a:solidFill>
                <a:latin typeface="Calibri"/>
                <a:cs typeface="Calibri"/>
              </a:rPr>
              <a:t> </a:t>
            </a:r>
            <a:r>
              <a:rPr sz="1400" b="1" spc="-5" dirty="0">
                <a:solidFill>
                  <a:srgbClr val="584C71"/>
                </a:solidFill>
                <a:latin typeface="Calibri"/>
                <a:cs typeface="Calibri"/>
              </a:rPr>
              <a:t>roles</a:t>
            </a:r>
            <a:r>
              <a:rPr sz="1400" b="1" spc="-65" dirty="0">
                <a:solidFill>
                  <a:srgbClr val="584C71"/>
                </a:solidFill>
                <a:latin typeface="Calibri"/>
                <a:cs typeface="Calibri"/>
              </a:rPr>
              <a:t> </a:t>
            </a:r>
            <a:r>
              <a:rPr sz="1400" b="1" spc="-5" dirty="0">
                <a:solidFill>
                  <a:srgbClr val="584C71"/>
                </a:solidFill>
                <a:latin typeface="Calibri"/>
                <a:cs typeface="Calibri"/>
              </a:rPr>
              <a:t>in</a:t>
            </a:r>
            <a:r>
              <a:rPr sz="1400" b="1" spc="-65" dirty="0">
                <a:solidFill>
                  <a:srgbClr val="584C71"/>
                </a:solidFill>
                <a:latin typeface="Calibri"/>
                <a:cs typeface="Calibri"/>
              </a:rPr>
              <a:t> </a:t>
            </a:r>
            <a:r>
              <a:rPr sz="1400" b="1" dirty="0">
                <a:solidFill>
                  <a:srgbClr val="584C71"/>
                </a:solidFill>
                <a:latin typeface="Calibri"/>
                <a:cs typeface="Calibri"/>
              </a:rPr>
              <a:t>the</a:t>
            </a:r>
            <a:r>
              <a:rPr sz="1400" b="1" spc="-65" dirty="0">
                <a:solidFill>
                  <a:srgbClr val="584C71"/>
                </a:solidFill>
                <a:latin typeface="Calibri"/>
                <a:cs typeface="Calibri"/>
              </a:rPr>
              <a:t> </a:t>
            </a:r>
            <a:r>
              <a:rPr sz="1400" b="1" spc="-5" dirty="0">
                <a:solidFill>
                  <a:srgbClr val="584C71"/>
                </a:solidFill>
                <a:latin typeface="Calibri"/>
                <a:cs typeface="Calibri"/>
              </a:rPr>
              <a:t>Nuclear</a:t>
            </a:r>
            <a:r>
              <a:rPr sz="1400" b="1" spc="-70" dirty="0">
                <a:solidFill>
                  <a:srgbClr val="584C71"/>
                </a:solidFill>
                <a:latin typeface="Calibri"/>
                <a:cs typeface="Calibri"/>
              </a:rPr>
              <a:t> </a:t>
            </a:r>
            <a:r>
              <a:rPr sz="1400" b="1" spc="-5" dirty="0">
                <a:solidFill>
                  <a:srgbClr val="584C71"/>
                </a:solidFill>
                <a:latin typeface="Calibri"/>
                <a:cs typeface="Calibri"/>
              </a:rPr>
              <a:t>industry.</a:t>
            </a:r>
            <a:r>
              <a:rPr sz="1400" b="1" spc="-65" dirty="0">
                <a:solidFill>
                  <a:srgbClr val="584C71"/>
                </a:solidFill>
                <a:latin typeface="Calibri"/>
                <a:cs typeface="Calibri"/>
              </a:rPr>
              <a:t> </a:t>
            </a:r>
            <a:r>
              <a:rPr sz="1400" b="1" dirty="0">
                <a:solidFill>
                  <a:srgbClr val="584C71"/>
                </a:solidFill>
                <a:latin typeface="Calibri"/>
                <a:cs typeface="Calibri"/>
              </a:rPr>
              <a:t>Further</a:t>
            </a:r>
            <a:r>
              <a:rPr sz="1400" b="1" spc="-65" dirty="0">
                <a:solidFill>
                  <a:srgbClr val="584C71"/>
                </a:solidFill>
                <a:latin typeface="Calibri"/>
                <a:cs typeface="Calibri"/>
              </a:rPr>
              <a:t> </a:t>
            </a:r>
            <a:r>
              <a:rPr sz="1400" b="1" dirty="0">
                <a:solidFill>
                  <a:srgbClr val="584C71"/>
                </a:solidFill>
                <a:latin typeface="Calibri"/>
                <a:cs typeface="Calibri"/>
              </a:rPr>
              <a:t>research</a:t>
            </a:r>
            <a:r>
              <a:rPr sz="1400" b="1" spc="-65" dirty="0">
                <a:solidFill>
                  <a:srgbClr val="584C71"/>
                </a:solidFill>
                <a:latin typeface="Calibri"/>
                <a:cs typeface="Calibri"/>
              </a:rPr>
              <a:t> </a:t>
            </a:r>
            <a:r>
              <a:rPr sz="1400" b="1" spc="-15" dirty="0">
                <a:solidFill>
                  <a:srgbClr val="584C71"/>
                </a:solidFill>
                <a:latin typeface="Calibri"/>
                <a:cs typeface="Calibri"/>
              </a:rPr>
              <a:t>also</a:t>
            </a:r>
            <a:r>
              <a:rPr sz="1400" b="1" spc="-65" dirty="0">
                <a:solidFill>
                  <a:srgbClr val="584C71"/>
                </a:solidFill>
                <a:latin typeface="Calibri"/>
                <a:cs typeface="Calibri"/>
              </a:rPr>
              <a:t> </a:t>
            </a:r>
            <a:r>
              <a:rPr sz="1400" b="1" spc="5" dirty="0">
                <a:solidFill>
                  <a:srgbClr val="584C71"/>
                </a:solidFill>
                <a:latin typeface="Calibri"/>
                <a:cs typeface="Calibri"/>
              </a:rPr>
              <a:t>highlights</a:t>
            </a:r>
            <a:r>
              <a:rPr sz="1400" b="1" spc="-70" dirty="0">
                <a:solidFill>
                  <a:srgbClr val="584C71"/>
                </a:solidFill>
                <a:latin typeface="Calibri"/>
                <a:cs typeface="Calibri"/>
              </a:rPr>
              <a:t> </a:t>
            </a:r>
            <a:r>
              <a:rPr sz="1400" b="1" dirty="0">
                <a:solidFill>
                  <a:srgbClr val="584C71"/>
                </a:solidFill>
                <a:latin typeface="Calibri"/>
                <a:cs typeface="Calibri"/>
              </a:rPr>
              <a:t>the</a:t>
            </a:r>
            <a:r>
              <a:rPr sz="1400" b="1" spc="-65" dirty="0">
                <a:solidFill>
                  <a:srgbClr val="584C71"/>
                </a:solidFill>
                <a:latin typeface="Calibri"/>
                <a:cs typeface="Calibri"/>
              </a:rPr>
              <a:t> </a:t>
            </a:r>
            <a:r>
              <a:rPr sz="1400" b="1" dirty="0">
                <a:solidFill>
                  <a:srgbClr val="584C71"/>
                </a:solidFill>
                <a:latin typeface="Calibri"/>
                <a:cs typeface="Calibri"/>
              </a:rPr>
              <a:t>fact</a:t>
            </a:r>
            <a:r>
              <a:rPr sz="1400" b="1" spc="-65" dirty="0">
                <a:solidFill>
                  <a:srgbClr val="584C71"/>
                </a:solidFill>
                <a:latin typeface="Calibri"/>
                <a:cs typeface="Calibri"/>
              </a:rPr>
              <a:t> </a:t>
            </a:r>
            <a:r>
              <a:rPr sz="1400" b="1" dirty="0">
                <a:solidFill>
                  <a:srgbClr val="584C71"/>
                </a:solidFill>
                <a:latin typeface="Calibri"/>
                <a:cs typeface="Calibri"/>
              </a:rPr>
              <a:t>that</a:t>
            </a:r>
            <a:r>
              <a:rPr sz="1400" b="1" spc="-65" dirty="0">
                <a:solidFill>
                  <a:srgbClr val="584C71"/>
                </a:solidFill>
                <a:latin typeface="Calibri"/>
                <a:cs typeface="Calibri"/>
              </a:rPr>
              <a:t> </a:t>
            </a:r>
            <a:r>
              <a:rPr sz="1400" b="1" spc="-5" dirty="0">
                <a:solidFill>
                  <a:srgbClr val="584C71"/>
                </a:solidFill>
                <a:latin typeface="Calibri"/>
                <a:cs typeface="Calibri"/>
              </a:rPr>
              <a:t>there</a:t>
            </a:r>
            <a:r>
              <a:rPr sz="1400" b="1" spc="-65" dirty="0">
                <a:solidFill>
                  <a:srgbClr val="584C71"/>
                </a:solidFill>
                <a:latin typeface="Calibri"/>
                <a:cs typeface="Calibri"/>
              </a:rPr>
              <a:t> </a:t>
            </a:r>
            <a:r>
              <a:rPr sz="1400" b="1" spc="-5" dirty="0">
                <a:solidFill>
                  <a:srgbClr val="584C71"/>
                </a:solidFill>
                <a:latin typeface="Calibri"/>
                <a:cs typeface="Calibri"/>
              </a:rPr>
              <a:t>are</a:t>
            </a:r>
            <a:r>
              <a:rPr sz="1400" b="1" spc="-70" dirty="0">
                <a:solidFill>
                  <a:srgbClr val="584C71"/>
                </a:solidFill>
                <a:latin typeface="Calibri"/>
                <a:cs typeface="Calibri"/>
              </a:rPr>
              <a:t> </a:t>
            </a:r>
            <a:r>
              <a:rPr sz="1400" b="1" spc="-10" dirty="0">
                <a:solidFill>
                  <a:srgbClr val="584C71"/>
                </a:solidFill>
                <a:latin typeface="Calibri"/>
                <a:cs typeface="Calibri"/>
              </a:rPr>
              <a:t>limited</a:t>
            </a:r>
            <a:r>
              <a:rPr sz="1400" b="1" spc="-65" dirty="0">
                <a:solidFill>
                  <a:srgbClr val="584C71"/>
                </a:solidFill>
                <a:latin typeface="Calibri"/>
                <a:cs typeface="Calibri"/>
              </a:rPr>
              <a:t> </a:t>
            </a:r>
            <a:r>
              <a:rPr sz="1400" b="1" dirty="0">
                <a:solidFill>
                  <a:srgbClr val="584C71"/>
                </a:solidFill>
                <a:latin typeface="Calibri"/>
                <a:cs typeface="Calibri"/>
              </a:rPr>
              <a:t>opportunities</a:t>
            </a:r>
            <a:r>
              <a:rPr sz="1400" b="1" spc="-55" dirty="0">
                <a:solidFill>
                  <a:srgbClr val="584C71"/>
                </a:solidFill>
                <a:latin typeface="Calibri"/>
                <a:cs typeface="Calibri"/>
              </a:rPr>
              <a:t> </a:t>
            </a:r>
            <a:r>
              <a:rPr sz="1400" b="1" spc="-5" dirty="0">
                <a:solidFill>
                  <a:srgbClr val="584C71"/>
                </a:solidFill>
                <a:latin typeface="Calibri"/>
                <a:cs typeface="Calibri"/>
              </a:rPr>
              <a:t>for</a:t>
            </a:r>
            <a:r>
              <a:rPr sz="1400" b="1" spc="-50" dirty="0">
                <a:solidFill>
                  <a:srgbClr val="584C71"/>
                </a:solidFill>
                <a:latin typeface="Calibri"/>
                <a:cs typeface="Calibri"/>
              </a:rPr>
              <a:t> </a:t>
            </a:r>
            <a:r>
              <a:rPr sz="1400" b="1" spc="-10" dirty="0">
                <a:solidFill>
                  <a:srgbClr val="584C71"/>
                </a:solidFill>
                <a:latin typeface="Calibri"/>
                <a:cs typeface="Calibri"/>
              </a:rPr>
              <a:t>women</a:t>
            </a:r>
            <a:r>
              <a:rPr sz="1400" b="1" spc="-55" dirty="0">
                <a:solidFill>
                  <a:srgbClr val="584C71"/>
                </a:solidFill>
                <a:latin typeface="Calibri"/>
                <a:cs typeface="Calibri"/>
              </a:rPr>
              <a:t> </a:t>
            </a:r>
            <a:r>
              <a:rPr sz="1400" b="1" spc="5" dirty="0">
                <a:solidFill>
                  <a:srgbClr val="584C71"/>
                </a:solidFill>
                <a:latin typeface="Calibri"/>
                <a:cs typeface="Calibri"/>
              </a:rPr>
              <a:t>to</a:t>
            </a:r>
            <a:r>
              <a:rPr sz="1400" b="1" spc="-50" dirty="0">
                <a:solidFill>
                  <a:srgbClr val="584C71"/>
                </a:solidFill>
                <a:latin typeface="Calibri"/>
                <a:cs typeface="Calibri"/>
              </a:rPr>
              <a:t> </a:t>
            </a:r>
            <a:r>
              <a:rPr sz="1400" b="1" spc="5" dirty="0">
                <a:solidFill>
                  <a:srgbClr val="584C71"/>
                </a:solidFill>
                <a:latin typeface="Calibri"/>
                <a:cs typeface="Calibri"/>
              </a:rPr>
              <a:t>gain</a:t>
            </a:r>
            <a:r>
              <a:rPr sz="1400" b="1" spc="-55" dirty="0">
                <a:solidFill>
                  <a:srgbClr val="584C71"/>
                </a:solidFill>
                <a:latin typeface="Calibri"/>
                <a:cs typeface="Calibri"/>
              </a:rPr>
              <a:t> </a:t>
            </a:r>
            <a:r>
              <a:rPr sz="1400" b="1" dirty="0">
                <a:solidFill>
                  <a:srgbClr val="584C71"/>
                </a:solidFill>
                <a:latin typeface="Calibri"/>
                <a:cs typeface="Calibri"/>
              </a:rPr>
              <a:t>practical</a:t>
            </a:r>
            <a:r>
              <a:rPr sz="1400" b="1" spc="-50" dirty="0">
                <a:solidFill>
                  <a:srgbClr val="584C71"/>
                </a:solidFill>
                <a:latin typeface="Calibri"/>
                <a:cs typeface="Calibri"/>
              </a:rPr>
              <a:t> </a:t>
            </a:r>
            <a:r>
              <a:rPr sz="1400" b="1" spc="-5" dirty="0">
                <a:solidFill>
                  <a:srgbClr val="584C71"/>
                </a:solidFill>
                <a:latin typeface="Calibri"/>
                <a:cs typeface="Calibri"/>
              </a:rPr>
              <a:t>experience</a:t>
            </a:r>
            <a:r>
              <a:rPr sz="1400" b="1" spc="-55" dirty="0">
                <a:solidFill>
                  <a:srgbClr val="584C71"/>
                </a:solidFill>
                <a:latin typeface="Calibri"/>
                <a:cs typeface="Calibri"/>
              </a:rPr>
              <a:t> </a:t>
            </a:r>
            <a:r>
              <a:rPr sz="1400" b="1" spc="5" dirty="0">
                <a:solidFill>
                  <a:srgbClr val="584C71"/>
                </a:solidFill>
                <a:latin typeface="Calibri"/>
                <a:cs typeface="Calibri"/>
              </a:rPr>
              <a:t>through</a:t>
            </a:r>
            <a:r>
              <a:rPr sz="1400" b="1" spc="-50" dirty="0">
                <a:solidFill>
                  <a:srgbClr val="584C71"/>
                </a:solidFill>
                <a:latin typeface="Calibri"/>
                <a:cs typeface="Calibri"/>
              </a:rPr>
              <a:t> </a:t>
            </a:r>
            <a:r>
              <a:rPr sz="1400" b="1" spc="5" dirty="0">
                <a:solidFill>
                  <a:srgbClr val="584C71"/>
                </a:solidFill>
                <a:latin typeface="Calibri"/>
                <a:cs typeface="Calibri"/>
              </a:rPr>
              <a:t>career</a:t>
            </a:r>
            <a:r>
              <a:rPr sz="1400" b="1" spc="-55" dirty="0">
                <a:solidFill>
                  <a:srgbClr val="584C71"/>
                </a:solidFill>
                <a:latin typeface="Calibri"/>
                <a:cs typeface="Calibri"/>
              </a:rPr>
              <a:t> </a:t>
            </a:r>
            <a:r>
              <a:rPr sz="1400" b="1" spc="-10" dirty="0">
                <a:solidFill>
                  <a:srgbClr val="584C71"/>
                </a:solidFill>
                <a:latin typeface="Calibri"/>
                <a:cs typeface="Calibri"/>
              </a:rPr>
              <a:t>pathways</a:t>
            </a:r>
            <a:r>
              <a:rPr sz="1400" b="1" spc="-50" dirty="0">
                <a:solidFill>
                  <a:srgbClr val="584C71"/>
                </a:solidFill>
                <a:latin typeface="Calibri"/>
                <a:cs typeface="Calibri"/>
              </a:rPr>
              <a:t> </a:t>
            </a:r>
            <a:r>
              <a:rPr sz="1400" b="1" spc="-5" dirty="0">
                <a:solidFill>
                  <a:srgbClr val="584C71"/>
                </a:solidFill>
                <a:latin typeface="Calibri"/>
                <a:cs typeface="Calibri"/>
              </a:rPr>
              <a:t>in</a:t>
            </a:r>
            <a:r>
              <a:rPr sz="1400" b="1" spc="-55" dirty="0">
                <a:solidFill>
                  <a:srgbClr val="584C71"/>
                </a:solidFill>
                <a:latin typeface="Calibri"/>
                <a:cs typeface="Calibri"/>
              </a:rPr>
              <a:t> </a:t>
            </a:r>
            <a:r>
              <a:rPr sz="1400" b="1" spc="5" dirty="0">
                <a:solidFill>
                  <a:srgbClr val="584C71"/>
                </a:solidFill>
                <a:latin typeface="Calibri"/>
                <a:cs typeface="Calibri"/>
              </a:rPr>
              <a:t>order</a:t>
            </a:r>
            <a:r>
              <a:rPr sz="1400" b="1" spc="-50" dirty="0">
                <a:solidFill>
                  <a:srgbClr val="584C71"/>
                </a:solidFill>
                <a:latin typeface="Calibri"/>
                <a:cs typeface="Calibri"/>
              </a:rPr>
              <a:t> </a:t>
            </a:r>
            <a:r>
              <a:rPr sz="1400" b="1" spc="5" dirty="0">
                <a:solidFill>
                  <a:srgbClr val="584C71"/>
                </a:solidFill>
                <a:latin typeface="Calibri"/>
                <a:cs typeface="Calibri"/>
              </a:rPr>
              <a:t>to</a:t>
            </a:r>
            <a:r>
              <a:rPr sz="1400" b="1" spc="-50" dirty="0">
                <a:solidFill>
                  <a:srgbClr val="584C71"/>
                </a:solidFill>
                <a:latin typeface="Calibri"/>
                <a:cs typeface="Calibri"/>
              </a:rPr>
              <a:t> </a:t>
            </a:r>
            <a:r>
              <a:rPr sz="1400" b="1" spc="-10" dirty="0">
                <a:solidFill>
                  <a:srgbClr val="584C71"/>
                </a:solidFill>
                <a:latin typeface="Calibri"/>
                <a:cs typeface="Calibri"/>
              </a:rPr>
              <a:t>advance</a:t>
            </a:r>
            <a:r>
              <a:rPr sz="1400" b="1" spc="-55" dirty="0">
                <a:solidFill>
                  <a:srgbClr val="584C71"/>
                </a:solidFill>
                <a:latin typeface="Calibri"/>
                <a:cs typeface="Calibri"/>
              </a:rPr>
              <a:t> </a:t>
            </a:r>
            <a:r>
              <a:rPr sz="1400" b="1" spc="-10" dirty="0">
                <a:solidFill>
                  <a:srgbClr val="584C71"/>
                </a:solidFill>
                <a:latin typeface="Calibri"/>
                <a:cs typeface="Calibri"/>
              </a:rPr>
              <a:t>into</a:t>
            </a:r>
            <a:r>
              <a:rPr sz="1400" b="1" spc="-50" dirty="0">
                <a:solidFill>
                  <a:srgbClr val="584C71"/>
                </a:solidFill>
                <a:latin typeface="Calibri"/>
                <a:cs typeface="Calibri"/>
              </a:rPr>
              <a:t> </a:t>
            </a:r>
            <a:r>
              <a:rPr sz="1400" b="1" spc="-5" dirty="0">
                <a:solidFill>
                  <a:srgbClr val="584C71"/>
                </a:solidFill>
                <a:latin typeface="Calibri"/>
                <a:cs typeface="Calibri"/>
              </a:rPr>
              <a:t>senior</a:t>
            </a:r>
            <a:r>
              <a:rPr sz="1400" b="1" spc="-55" dirty="0">
                <a:solidFill>
                  <a:srgbClr val="584C71"/>
                </a:solidFill>
                <a:latin typeface="Calibri"/>
                <a:cs typeface="Calibri"/>
              </a:rPr>
              <a:t> </a:t>
            </a:r>
            <a:r>
              <a:rPr sz="1400" b="1" dirty="0">
                <a:solidFill>
                  <a:srgbClr val="584C71"/>
                </a:solidFill>
                <a:latin typeface="Calibri"/>
                <a:cs typeface="Calibri"/>
              </a:rPr>
              <a:t>director </a:t>
            </a:r>
            <a:r>
              <a:rPr sz="1400" b="1" spc="-5" dirty="0">
                <a:solidFill>
                  <a:srgbClr val="584C71"/>
                </a:solidFill>
                <a:latin typeface="Calibri"/>
                <a:cs typeface="Calibri"/>
              </a:rPr>
              <a:t>and </a:t>
            </a:r>
            <a:r>
              <a:rPr sz="1400" b="1" spc="-10" dirty="0">
                <a:solidFill>
                  <a:srgbClr val="584C71"/>
                </a:solidFill>
                <a:latin typeface="Calibri"/>
                <a:cs typeface="Calibri"/>
              </a:rPr>
              <a:t>leadership</a:t>
            </a:r>
            <a:r>
              <a:rPr sz="1400" b="1" spc="-180" dirty="0">
                <a:solidFill>
                  <a:srgbClr val="584C71"/>
                </a:solidFill>
                <a:latin typeface="Calibri"/>
                <a:cs typeface="Calibri"/>
              </a:rPr>
              <a:t> </a:t>
            </a:r>
            <a:r>
              <a:rPr sz="1400" b="1" spc="-15" dirty="0">
                <a:solidFill>
                  <a:srgbClr val="584C71"/>
                </a:solidFill>
                <a:latin typeface="Calibri"/>
                <a:cs typeface="Calibri"/>
              </a:rPr>
              <a:t>positions.</a:t>
            </a:r>
            <a:endParaRPr sz="1400" b="1" dirty="0">
              <a:solidFill>
                <a:srgbClr val="584C71"/>
              </a:solidFill>
              <a:latin typeface="Calibri"/>
              <a:cs typeface="Calibri"/>
            </a:endParaRPr>
          </a:p>
          <a:p>
            <a:pPr>
              <a:lnSpc>
                <a:spcPts val="1900"/>
              </a:lnSpc>
              <a:spcBef>
                <a:spcPts val="35"/>
              </a:spcBef>
            </a:pPr>
            <a:endParaRPr sz="1400" b="1" dirty="0">
              <a:solidFill>
                <a:srgbClr val="584C71"/>
              </a:solidFill>
              <a:latin typeface="Calibri"/>
              <a:cs typeface="Calibri"/>
            </a:endParaRPr>
          </a:p>
          <a:p>
            <a:pPr marL="26034" marR="14604" algn="just">
              <a:lnSpc>
                <a:spcPts val="1900"/>
              </a:lnSpc>
              <a:spcBef>
                <a:spcPts val="5"/>
              </a:spcBef>
            </a:pPr>
            <a:r>
              <a:rPr sz="1400" b="1" spc="-15" dirty="0">
                <a:solidFill>
                  <a:srgbClr val="584C71"/>
                </a:solidFill>
                <a:latin typeface="Calibri"/>
                <a:cs typeface="Calibri"/>
              </a:rPr>
              <a:t>Effective</a:t>
            </a:r>
            <a:r>
              <a:rPr sz="1400" b="1" spc="-35" dirty="0">
                <a:solidFill>
                  <a:srgbClr val="584C71"/>
                </a:solidFill>
                <a:latin typeface="Calibri"/>
                <a:cs typeface="Calibri"/>
              </a:rPr>
              <a:t> </a:t>
            </a:r>
            <a:r>
              <a:rPr sz="1400" b="1" spc="20" dirty="0">
                <a:solidFill>
                  <a:srgbClr val="584C71"/>
                </a:solidFill>
                <a:latin typeface="Calibri"/>
                <a:cs typeface="Calibri"/>
              </a:rPr>
              <a:t>NEDs</a:t>
            </a:r>
            <a:r>
              <a:rPr sz="1400" b="1" spc="-35" dirty="0">
                <a:solidFill>
                  <a:srgbClr val="584C71"/>
                </a:solidFill>
                <a:latin typeface="Calibri"/>
                <a:cs typeface="Calibri"/>
              </a:rPr>
              <a:t> </a:t>
            </a:r>
            <a:r>
              <a:rPr sz="1400" b="1" spc="-5" dirty="0">
                <a:solidFill>
                  <a:srgbClr val="584C71"/>
                </a:solidFill>
                <a:latin typeface="Calibri"/>
                <a:cs typeface="Calibri"/>
              </a:rPr>
              <a:t>are</a:t>
            </a:r>
            <a:r>
              <a:rPr sz="1400" b="1" spc="-35" dirty="0">
                <a:solidFill>
                  <a:srgbClr val="584C71"/>
                </a:solidFill>
                <a:latin typeface="Calibri"/>
                <a:cs typeface="Calibri"/>
              </a:rPr>
              <a:t> </a:t>
            </a:r>
            <a:r>
              <a:rPr sz="1400" b="1" spc="-15" dirty="0">
                <a:solidFill>
                  <a:srgbClr val="584C71"/>
                </a:solidFill>
                <a:latin typeface="Calibri"/>
                <a:cs typeface="Calibri"/>
              </a:rPr>
              <a:t>able</a:t>
            </a:r>
            <a:r>
              <a:rPr sz="1400" b="1" spc="-35" dirty="0">
                <a:solidFill>
                  <a:srgbClr val="584C71"/>
                </a:solidFill>
                <a:latin typeface="Calibri"/>
                <a:cs typeface="Calibri"/>
              </a:rPr>
              <a:t> </a:t>
            </a:r>
            <a:r>
              <a:rPr sz="1400" b="1" spc="5" dirty="0">
                <a:solidFill>
                  <a:srgbClr val="584C71"/>
                </a:solidFill>
                <a:latin typeface="Calibri"/>
                <a:cs typeface="Calibri"/>
              </a:rPr>
              <a:t>to</a:t>
            </a:r>
            <a:r>
              <a:rPr sz="1400" b="1" spc="-35" dirty="0">
                <a:solidFill>
                  <a:srgbClr val="584C71"/>
                </a:solidFill>
                <a:latin typeface="Calibri"/>
                <a:cs typeface="Calibri"/>
              </a:rPr>
              <a:t> </a:t>
            </a:r>
            <a:r>
              <a:rPr sz="1400" b="1" spc="-5" dirty="0">
                <a:solidFill>
                  <a:srgbClr val="584C71"/>
                </a:solidFill>
                <a:latin typeface="Calibri"/>
                <a:cs typeface="Calibri"/>
              </a:rPr>
              <a:t>constructively</a:t>
            </a:r>
            <a:r>
              <a:rPr sz="1400" b="1" spc="-35" dirty="0">
                <a:solidFill>
                  <a:srgbClr val="584C71"/>
                </a:solidFill>
                <a:latin typeface="Calibri"/>
                <a:cs typeface="Calibri"/>
              </a:rPr>
              <a:t> </a:t>
            </a:r>
            <a:r>
              <a:rPr sz="1400" b="1" spc="-5" dirty="0">
                <a:solidFill>
                  <a:srgbClr val="584C71"/>
                </a:solidFill>
                <a:latin typeface="Calibri"/>
                <a:cs typeface="Calibri"/>
              </a:rPr>
              <a:t>challenge</a:t>
            </a:r>
            <a:r>
              <a:rPr sz="1400" b="1" spc="-35" dirty="0">
                <a:solidFill>
                  <a:srgbClr val="584C71"/>
                </a:solidFill>
                <a:latin typeface="Calibri"/>
                <a:cs typeface="Calibri"/>
              </a:rPr>
              <a:t> </a:t>
            </a:r>
            <a:r>
              <a:rPr sz="1400" b="1" dirty="0">
                <a:solidFill>
                  <a:srgbClr val="584C71"/>
                </a:solidFill>
                <a:latin typeface="Calibri"/>
                <a:cs typeface="Calibri"/>
              </a:rPr>
              <a:t>the</a:t>
            </a:r>
            <a:r>
              <a:rPr sz="1400" b="1" spc="-35" dirty="0">
                <a:solidFill>
                  <a:srgbClr val="584C71"/>
                </a:solidFill>
                <a:latin typeface="Calibri"/>
                <a:cs typeface="Calibri"/>
              </a:rPr>
              <a:t> </a:t>
            </a:r>
            <a:r>
              <a:rPr sz="1400" b="1" dirty="0">
                <a:solidFill>
                  <a:srgbClr val="584C71"/>
                </a:solidFill>
                <a:latin typeface="Calibri"/>
                <a:cs typeface="Calibri"/>
              </a:rPr>
              <a:t>status</a:t>
            </a:r>
            <a:r>
              <a:rPr sz="1400" b="1" spc="-35" dirty="0">
                <a:solidFill>
                  <a:srgbClr val="584C71"/>
                </a:solidFill>
                <a:latin typeface="Calibri"/>
                <a:cs typeface="Calibri"/>
              </a:rPr>
              <a:t> </a:t>
            </a:r>
            <a:r>
              <a:rPr sz="1400" b="1" spc="-5" dirty="0">
                <a:solidFill>
                  <a:srgbClr val="584C71"/>
                </a:solidFill>
                <a:latin typeface="Calibri"/>
                <a:cs typeface="Calibri"/>
              </a:rPr>
              <a:t>quo</a:t>
            </a:r>
            <a:r>
              <a:rPr sz="1400" b="1" spc="-30" dirty="0">
                <a:solidFill>
                  <a:srgbClr val="584C71"/>
                </a:solidFill>
                <a:latin typeface="Calibri"/>
                <a:cs typeface="Calibri"/>
              </a:rPr>
              <a:t> </a:t>
            </a:r>
            <a:r>
              <a:rPr sz="1400" b="1" spc="-20" dirty="0">
                <a:solidFill>
                  <a:srgbClr val="584C71"/>
                </a:solidFill>
                <a:latin typeface="Calibri"/>
                <a:cs typeface="Calibri"/>
              </a:rPr>
              <a:t>of</a:t>
            </a:r>
            <a:r>
              <a:rPr sz="1400" b="1" spc="-35" dirty="0">
                <a:solidFill>
                  <a:srgbClr val="584C71"/>
                </a:solidFill>
                <a:latin typeface="Calibri"/>
                <a:cs typeface="Calibri"/>
              </a:rPr>
              <a:t> </a:t>
            </a:r>
            <a:r>
              <a:rPr sz="1400" b="1" spc="-10" dirty="0">
                <a:solidFill>
                  <a:srgbClr val="584C71"/>
                </a:solidFill>
                <a:latin typeface="Calibri"/>
                <a:cs typeface="Calibri"/>
              </a:rPr>
              <a:t>an</a:t>
            </a:r>
            <a:r>
              <a:rPr sz="1400" b="1" spc="-35" dirty="0">
                <a:solidFill>
                  <a:srgbClr val="584C71"/>
                </a:solidFill>
                <a:latin typeface="Calibri"/>
                <a:cs typeface="Calibri"/>
              </a:rPr>
              <a:t> </a:t>
            </a:r>
            <a:r>
              <a:rPr sz="1400" b="1" spc="-10" dirty="0">
                <a:solidFill>
                  <a:srgbClr val="584C71"/>
                </a:solidFill>
                <a:latin typeface="Calibri"/>
                <a:cs typeface="Calibri"/>
              </a:rPr>
              <a:t>organisation</a:t>
            </a:r>
            <a:r>
              <a:rPr sz="1400" b="1" spc="-35" dirty="0">
                <a:solidFill>
                  <a:srgbClr val="584C71"/>
                </a:solidFill>
                <a:latin typeface="Calibri"/>
                <a:cs typeface="Calibri"/>
              </a:rPr>
              <a:t> </a:t>
            </a:r>
            <a:r>
              <a:rPr sz="1400" b="1" spc="-5" dirty="0">
                <a:solidFill>
                  <a:srgbClr val="584C71"/>
                </a:solidFill>
                <a:latin typeface="Calibri"/>
                <a:cs typeface="Calibri"/>
              </a:rPr>
              <a:t>and</a:t>
            </a:r>
            <a:r>
              <a:rPr sz="1400" b="1" spc="-35" dirty="0">
                <a:solidFill>
                  <a:srgbClr val="584C71"/>
                </a:solidFill>
                <a:latin typeface="Calibri"/>
                <a:cs typeface="Calibri"/>
              </a:rPr>
              <a:t> </a:t>
            </a:r>
            <a:r>
              <a:rPr sz="1400" b="1" spc="-20" dirty="0">
                <a:solidFill>
                  <a:srgbClr val="584C71"/>
                </a:solidFill>
                <a:latin typeface="Calibri"/>
                <a:cs typeface="Calibri"/>
              </a:rPr>
              <a:t>offer</a:t>
            </a:r>
            <a:r>
              <a:rPr sz="1400" b="1" spc="-35" dirty="0">
                <a:solidFill>
                  <a:srgbClr val="584C71"/>
                </a:solidFill>
                <a:latin typeface="Calibri"/>
                <a:cs typeface="Calibri"/>
              </a:rPr>
              <a:t> </a:t>
            </a:r>
            <a:r>
              <a:rPr sz="1400" b="1" spc="-5" dirty="0">
                <a:solidFill>
                  <a:srgbClr val="584C71"/>
                </a:solidFill>
                <a:latin typeface="Calibri"/>
                <a:cs typeface="Calibri"/>
              </a:rPr>
              <a:t>fresh</a:t>
            </a:r>
            <a:r>
              <a:rPr sz="1400" b="1" spc="-35" dirty="0">
                <a:solidFill>
                  <a:srgbClr val="584C71"/>
                </a:solidFill>
                <a:latin typeface="Calibri"/>
                <a:cs typeface="Calibri"/>
              </a:rPr>
              <a:t> </a:t>
            </a:r>
            <a:r>
              <a:rPr sz="1400" b="1" spc="15" dirty="0">
                <a:solidFill>
                  <a:srgbClr val="584C71"/>
                </a:solidFill>
                <a:latin typeface="Calibri"/>
                <a:cs typeface="Calibri"/>
              </a:rPr>
              <a:t>perspec-  </a:t>
            </a:r>
            <a:r>
              <a:rPr sz="1400" b="1" spc="-15" dirty="0">
                <a:solidFill>
                  <a:srgbClr val="584C71"/>
                </a:solidFill>
                <a:latin typeface="Calibri"/>
                <a:cs typeface="Calibri"/>
              </a:rPr>
              <a:t>tives. </a:t>
            </a:r>
            <a:r>
              <a:rPr sz="1400" b="1" spc="10" dirty="0">
                <a:solidFill>
                  <a:srgbClr val="584C71"/>
                </a:solidFill>
                <a:latin typeface="Calibri"/>
                <a:cs typeface="Calibri"/>
              </a:rPr>
              <a:t>For </a:t>
            </a:r>
            <a:r>
              <a:rPr sz="1400" b="1" dirty="0">
                <a:solidFill>
                  <a:srgbClr val="584C71"/>
                </a:solidFill>
                <a:latin typeface="Calibri"/>
                <a:cs typeface="Calibri"/>
              </a:rPr>
              <a:t>this </a:t>
            </a:r>
            <a:r>
              <a:rPr lang="en-GB" sz="1400" b="1" spc="-10" dirty="0">
                <a:solidFill>
                  <a:srgbClr val="584C71"/>
                </a:solidFill>
                <a:latin typeface="Calibri"/>
                <a:cs typeface="Calibri"/>
              </a:rPr>
              <a:t>reason,</a:t>
            </a:r>
            <a:r>
              <a:rPr sz="1400" b="1" spc="-10" dirty="0">
                <a:solidFill>
                  <a:srgbClr val="584C71"/>
                </a:solidFill>
                <a:latin typeface="Calibri"/>
                <a:cs typeface="Calibri"/>
              </a:rPr>
              <a:t> diversity </a:t>
            </a:r>
            <a:r>
              <a:rPr sz="1400" b="1" spc="-20" dirty="0">
                <a:solidFill>
                  <a:srgbClr val="584C71"/>
                </a:solidFill>
                <a:latin typeface="Calibri"/>
                <a:cs typeface="Calibri"/>
              </a:rPr>
              <a:t>of </a:t>
            </a:r>
            <a:r>
              <a:rPr sz="1400" b="1" dirty="0">
                <a:solidFill>
                  <a:srgbClr val="584C71"/>
                </a:solidFill>
                <a:latin typeface="Calibri"/>
                <a:cs typeface="Calibri"/>
              </a:rPr>
              <a:t>thinking </a:t>
            </a:r>
            <a:r>
              <a:rPr sz="1400" b="1" spc="10" dirty="0">
                <a:solidFill>
                  <a:srgbClr val="584C71"/>
                </a:solidFill>
                <a:latin typeface="Calibri"/>
                <a:cs typeface="Calibri"/>
              </a:rPr>
              <a:t>is </a:t>
            </a:r>
            <a:r>
              <a:rPr sz="1400" b="1" spc="5" dirty="0">
                <a:solidFill>
                  <a:srgbClr val="584C71"/>
                </a:solidFill>
                <a:latin typeface="Calibri"/>
                <a:cs typeface="Calibri"/>
              </a:rPr>
              <a:t>a </a:t>
            </a:r>
            <a:r>
              <a:rPr sz="1400" b="1" spc="-15" dirty="0">
                <a:solidFill>
                  <a:srgbClr val="584C71"/>
                </a:solidFill>
                <a:latin typeface="Calibri"/>
                <a:cs typeface="Calibri"/>
              </a:rPr>
              <a:t>vital </a:t>
            </a:r>
            <a:r>
              <a:rPr sz="1400" b="1" spc="5" dirty="0">
                <a:solidFill>
                  <a:srgbClr val="584C71"/>
                </a:solidFill>
                <a:latin typeface="Calibri"/>
                <a:cs typeface="Calibri"/>
              </a:rPr>
              <a:t>aspect </a:t>
            </a:r>
            <a:r>
              <a:rPr sz="1400" b="1" spc="-20" dirty="0">
                <a:solidFill>
                  <a:srgbClr val="584C71"/>
                </a:solidFill>
                <a:latin typeface="Calibri"/>
                <a:cs typeface="Calibri"/>
              </a:rPr>
              <a:t>of </a:t>
            </a:r>
            <a:r>
              <a:rPr sz="1400" b="1" spc="-10" dirty="0">
                <a:solidFill>
                  <a:srgbClr val="584C71"/>
                </a:solidFill>
                <a:latin typeface="Calibri"/>
                <a:cs typeface="Calibri"/>
              </a:rPr>
              <a:t>an </a:t>
            </a:r>
            <a:r>
              <a:rPr sz="1400" b="1" spc="-20" dirty="0">
                <a:solidFill>
                  <a:srgbClr val="584C71"/>
                </a:solidFill>
                <a:latin typeface="Calibri"/>
                <a:cs typeface="Calibri"/>
              </a:rPr>
              <a:t>effective </a:t>
            </a:r>
            <a:r>
              <a:rPr sz="1400" b="1" spc="5" dirty="0">
                <a:solidFill>
                  <a:srgbClr val="584C71"/>
                </a:solidFill>
                <a:latin typeface="Calibri"/>
                <a:cs typeface="Calibri"/>
              </a:rPr>
              <a:t>Board </a:t>
            </a:r>
            <a:r>
              <a:rPr sz="1400" b="1" spc="-20" dirty="0">
                <a:solidFill>
                  <a:srgbClr val="584C71"/>
                </a:solidFill>
                <a:latin typeface="Calibri"/>
                <a:cs typeface="Calibri"/>
              </a:rPr>
              <a:t>of </a:t>
            </a:r>
            <a:r>
              <a:rPr sz="1400" b="1" spc="5" dirty="0">
                <a:solidFill>
                  <a:srgbClr val="584C71"/>
                </a:solidFill>
                <a:latin typeface="Calibri"/>
                <a:cs typeface="Calibri"/>
              </a:rPr>
              <a:t>directors </a:t>
            </a:r>
            <a:r>
              <a:rPr sz="1400" b="1" spc="-5" dirty="0">
                <a:solidFill>
                  <a:srgbClr val="584C71"/>
                </a:solidFill>
                <a:latin typeface="Calibri"/>
                <a:cs typeface="Calibri"/>
              </a:rPr>
              <a:t>and </a:t>
            </a:r>
            <a:r>
              <a:rPr sz="1400" b="1" spc="-15" dirty="0">
                <a:solidFill>
                  <a:srgbClr val="584C71"/>
                </a:solidFill>
                <a:latin typeface="Calibri"/>
                <a:cs typeface="Calibri"/>
              </a:rPr>
              <a:t>importantly  </a:t>
            </a:r>
            <a:r>
              <a:rPr sz="1400" b="1" spc="-5" dirty="0">
                <a:solidFill>
                  <a:srgbClr val="584C71"/>
                </a:solidFill>
                <a:latin typeface="Calibri"/>
                <a:cs typeface="Calibri"/>
              </a:rPr>
              <a:t>needs</a:t>
            </a:r>
            <a:r>
              <a:rPr sz="1400" b="1" spc="-90" dirty="0">
                <a:solidFill>
                  <a:srgbClr val="584C71"/>
                </a:solidFill>
                <a:latin typeface="Calibri"/>
                <a:cs typeface="Calibri"/>
              </a:rPr>
              <a:t> </a:t>
            </a:r>
            <a:r>
              <a:rPr sz="1400" b="1" spc="-10" dirty="0">
                <a:solidFill>
                  <a:srgbClr val="584C71"/>
                </a:solidFill>
                <a:latin typeface="Calibri"/>
                <a:cs typeface="Calibri"/>
              </a:rPr>
              <a:t>diversity</a:t>
            </a:r>
            <a:r>
              <a:rPr sz="1400" b="1" spc="-90" dirty="0">
                <a:solidFill>
                  <a:srgbClr val="584C71"/>
                </a:solidFill>
                <a:latin typeface="Calibri"/>
                <a:cs typeface="Calibri"/>
              </a:rPr>
              <a:t> </a:t>
            </a:r>
            <a:r>
              <a:rPr sz="1400" b="1" spc="-20" dirty="0">
                <a:solidFill>
                  <a:srgbClr val="584C71"/>
                </a:solidFill>
                <a:latin typeface="Calibri"/>
                <a:cs typeface="Calibri"/>
              </a:rPr>
              <a:t>of</a:t>
            </a:r>
            <a:r>
              <a:rPr sz="1400" b="1" spc="-90" dirty="0">
                <a:solidFill>
                  <a:srgbClr val="584C71"/>
                </a:solidFill>
                <a:latin typeface="Calibri"/>
                <a:cs typeface="Calibri"/>
              </a:rPr>
              <a:t> </a:t>
            </a:r>
            <a:r>
              <a:rPr sz="1400" b="1" spc="-10" dirty="0">
                <a:solidFill>
                  <a:srgbClr val="584C71"/>
                </a:solidFill>
                <a:latin typeface="Calibri"/>
                <a:cs typeface="Calibri"/>
              </a:rPr>
              <a:t>talent</a:t>
            </a:r>
            <a:r>
              <a:rPr sz="1400" b="1" spc="-90" dirty="0">
                <a:solidFill>
                  <a:srgbClr val="584C71"/>
                </a:solidFill>
                <a:latin typeface="Calibri"/>
                <a:cs typeface="Calibri"/>
              </a:rPr>
              <a:t> </a:t>
            </a:r>
            <a:r>
              <a:rPr sz="1400" b="1" spc="5" dirty="0">
                <a:solidFill>
                  <a:srgbClr val="584C71"/>
                </a:solidFill>
                <a:latin typeface="Calibri"/>
                <a:cs typeface="Calibri"/>
              </a:rPr>
              <a:t>to</a:t>
            </a:r>
            <a:r>
              <a:rPr sz="1400" b="1" spc="-90" dirty="0">
                <a:solidFill>
                  <a:srgbClr val="584C71"/>
                </a:solidFill>
                <a:latin typeface="Calibri"/>
                <a:cs typeface="Calibri"/>
              </a:rPr>
              <a:t> </a:t>
            </a:r>
            <a:r>
              <a:rPr sz="1400" b="1" spc="-15" dirty="0">
                <a:solidFill>
                  <a:srgbClr val="584C71"/>
                </a:solidFill>
                <a:latin typeface="Calibri"/>
                <a:cs typeface="Calibri"/>
              </a:rPr>
              <a:t>achieve</a:t>
            </a:r>
            <a:r>
              <a:rPr sz="1400" b="1" spc="-90" dirty="0">
                <a:solidFill>
                  <a:srgbClr val="584C71"/>
                </a:solidFill>
                <a:latin typeface="Calibri"/>
                <a:cs typeface="Calibri"/>
              </a:rPr>
              <a:t> </a:t>
            </a:r>
            <a:r>
              <a:rPr sz="1400" b="1" spc="-5" dirty="0">
                <a:solidFill>
                  <a:srgbClr val="584C71"/>
                </a:solidFill>
                <a:latin typeface="Calibri"/>
                <a:cs typeface="Calibri"/>
              </a:rPr>
              <a:t>business</a:t>
            </a:r>
            <a:r>
              <a:rPr sz="1400" b="1" spc="-90" dirty="0">
                <a:solidFill>
                  <a:srgbClr val="584C71"/>
                </a:solidFill>
                <a:latin typeface="Calibri"/>
                <a:cs typeface="Calibri"/>
              </a:rPr>
              <a:t> </a:t>
            </a:r>
            <a:r>
              <a:rPr sz="1400" b="1" dirty="0">
                <a:solidFill>
                  <a:srgbClr val="584C71"/>
                </a:solidFill>
                <a:latin typeface="Calibri"/>
                <a:cs typeface="Calibri"/>
              </a:rPr>
              <a:t>success.</a:t>
            </a:r>
          </a:p>
          <a:p>
            <a:pPr>
              <a:lnSpc>
                <a:spcPts val="1900"/>
              </a:lnSpc>
              <a:spcBef>
                <a:spcPts val="35"/>
              </a:spcBef>
            </a:pPr>
            <a:endParaRPr sz="1400" b="1" dirty="0">
              <a:solidFill>
                <a:srgbClr val="584C71"/>
              </a:solidFill>
              <a:latin typeface="Calibri"/>
              <a:cs typeface="Calibri"/>
            </a:endParaRPr>
          </a:p>
          <a:p>
            <a:pPr marL="26034" marR="13335" algn="just">
              <a:lnSpc>
                <a:spcPts val="1900"/>
              </a:lnSpc>
            </a:pPr>
            <a:r>
              <a:rPr sz="1400" b="1" spc="5" dirty="0">
                <a:solidFill>
                  <a:srgbClr val="584C71"/>
                </a:solidFill>
                <a:latin typeface="Calibri"/>
                <a:cs typeface="Calibri"/>
              </a:rPr>
              <a:t>The</a:t>
            </a:r>
            <a:r>
              <a:rPr sz="1400" b="1" spc="-110" dirty="0">
                <a:solidFill>
                  <a:srgbClr val="584C71"/>
                </a:solidFill>
                <a:latin typeface="Calibri"/>
                <a:cs typeface="Calibri"/>
              </a:rPr>
              <a:t> </a:t>
            </a:r>
            <a:r>
              <a:rPr sz="1400" b="1" spc="-5" dirty="0">
                <a:solidFill>
                  <a:srgbClr val="584C71"/>
                </a:solidFill>
                <a:latin typeface="Calibri"/>
                <a:cs typeface="Calibri"/>
              </a:rPr>
              <a:t>W</a:t>
            </a:r>
            <a:r>
              <a:rPr lang="en-GB" sz="1400" b="1" spc="-5" dirty="0" err="1">
                <a:solidFill>
                  <a:srgbClr val="584C71"/>
                </a:solidFill>
                <a:latin typeface="Calibri"/>
                <a:cs typeface="Calibri"/>
              </a:rPr>
              <a:t>i</a:t>
            </a:r>
            <a:r>
              <a:rPr sz="1400" b="1" spc="-5" dirty="0">
                <a:solidFill>
                  <a:srgbClr val="584C71"/>
                </a:solidFill>
                <a:latin typeface="Calibri"/>
                <a:cs typeface="Calibri"/>
              </a:rPr>
              <a:t>N</a:t>
            </a:r>
            <a:r>
              <a:rPr sz="1400" b="1" spc="-105" dirty="0">
                <a:solidFill>
                  <a:srgbClr val="584C71"/>
                </a:solidFill>
                <a:latin typeface="Calibri"/>
                <a:cs typeface="Calibri"/>
              </a:rPr>
              <a:t> </a:t>
            </a:r>
            <a:r>
              <a:rPr sz="1400" b="1" spc="25" dirty="0">
                <a:solidFill>
                  <a:srgbClr val="584C71"/>
                </a:solidFill>
                <a:highlight>
                  <a:srgbClr val="FFFF00"/>
                </a:highlight>
                <a:latin typeface="Calibri"/>
                <a:cs typeface="Calibri"/>
              </a:rPr>
              <a:t>NED</a:t>
            </a:r>
            <a:r>
              <a:rPr sz="1400" b="1" spc="-105" dirty="0">
                <a:solidFill>
                  <a:srgbClr val="584C71"/>
                </a:solidFill>
                <a:highlight>
                  <a:srgbClr val="FFFF00"/>
                </a:highlight>
                <a:latin typeface="Calibri"/>
                <a:cs typeface="Calibri"/>
              </a:rPr>
              <a:t> </a:t>
            </a:r>
            <a:r>
              <a:rPr lang="en-GB" sz="1400" b="1" spc="5" dirty="0">
                <a:solidFill>
                  <a:srgbClr val="584C71"/>
                </a:solidFill>
                <a:highlight>
                  <a:srgbClr val="FFFF00"/>
                </a:highlight>
                <a:latin typeface="Calibri"/>
                <a:cs typeface="Calibri"/>
              </a:rPr>
              <a:t>Programme</a:t>
            </a:r>
            <a:r>
              <a:rPr sz="1400" b="1" spc="-105" dirty="0">
                <a:solidFill>
                  <a:srgbClr val="584C71"/>
                </a:solidFill>
                <a:highlight>
                  <a:srgbClr val="FFFF00"/>
                </a:highlight>
                <a:latin typeface="Calibri"/>
                <a:cs typeface="Calibri"/>
              </a:rPr>
              <a:t> </a:t>
            </a:r>
            <a:r>
              <a:rPr sz="1400" b="1" spc="10" dirty="0">
                <a:solidFill>
                  <a:srgbClr val="584C71"/>
                </a:solidFill>
                <a:latin typeface="Calibri"/>
                <a:cs typeface="Calibri"/>
              </a:rPr>
              <a:t>is</a:t>
            </a:r>
            <a:r>
              <a:rPr sz="1400" b="1" spc="-110" dirty="0">
                <a:solidFill>
                  <a:srgbClr val="584C71"/>
                </a:solidFill>
                <a:latin typeface="Calibri"/>
                <a:cs typeface="Calibri"/>
              </a:rPr>
              <a:t> </a:t>
            </a:r>
            <a:r>
              <a:rPr sz="1400" b="1" spc="-15" dirty="0">
                <a:solidFill>
                  <a:srgbClr val="584C71"/>
                </a:solidFill>
                <a:latin typeface="Calibri"/>
                <a:cs typeface="Calibri"/>
              </a:rPr>
              <a:t>unique</a:t>
            </a:r>
            <a:r>
              <a:rPr sz="1400" b="1" spc="-105" dirty="0">
                <a:solidFill>
                  <a:srgbClr val="584C71"/>
                </a:solidFill>
                <a:latin typeface="Calibri"/>
                <a:cs typeface="Calibri"/>
              </a:rPr>
              <a:t> </a:t>
            </a:r>
            <a:r>
              <a:rPr sz="1400" b="1" spc="5" dirty="0">
                <a:solidFill>
                  <a:srgbClr val="584C71"/>
                </a:solidFill>
                <a:latin typeface="Calibri"/>
                <a:cs typeface="Calibri"/>
              </a:rPr>
              <a:t>to</a:t>
            </a:r>
            <a:r>
              <a:rPr sz="1400" b="1" spc="-105" dirty="0">
                <a:solidFill>
                  <a:srgbClr val="584C71"/>
                </a:solidFill>
                <a:latin typeface="Calibri"/>
                <a:cs typeface="Calibri"/>
              </a:rPr>
              <a:t> </a:t>
            </a:r>
            <a:r>
              <a:rPr sz="1400" b="1" dirty="0">
                <a:solidFill>
                  <a:srgbClr val="584C71"/>
                </a:solidFill>
                <a:latin typeface="Calibri"/>
                <a:cs typeface="Calibri"/>
              </a:rPr>
              <a:t>the</a:t>
            </a:r>
            <a:r>
              <a:rPr sz="1400" b="1" spc="-105" dirty="0">
                <a:solidFill>
                  <a:srgbClr val="584C71"/>
                </a:solidFill>
                <a:latin typeface="Calibri"/>
                <a:cs typeface="Calibri"/>
              </a:rPr>
              <a:t> </a:t>
            </a:r>
            <a:r>
              <a:rPr sz="1400" b="1" spc="-5" dirty="0">
                <a:solidFill>
                  <a:srgbClr val="584C71"/>
                </a:solidFill>
                <a:latin typeface="Calibri"/>
                <a:cs typeface="Calibri"/>
              </a:rPr>
              <a:t>Nuclear</a:t>
            </a:r>
            <a:r>
              <a:rPr sz="1400" b="1" spc="-110" dirty="0">
                <a:solidFill>
                  <a:srgbClr val="584C71"/>
                </a:solidFill>
                <a:latin typeface="Calibri"/>
                <a:cs typeface="Calibri"/>
              </a:rPr>
              <a:t> </a:t>
            </a:r>
            <a:r>
              <a:rPr sz="1400" b="1" dirty="0">
                <a:solidFill>
                  <a:srgbClr val="584C71"/>
                </a:solidFill>
                <a:latin typeface="Calibri"/>
                <a:cs typeface="Calibri"/>
              </a:rPr>
              <a:t>industry</a:t>
            </a:r>
            <a:r>
              <a:rPr sz="1400" b="1" spc="-105" dirty="0">
                <a:solidFill>
                  <a:srgbClr val="584C71"/>
                </a:solidFill>
                <a:latin typeface="Calibri"/>
                <a:cs typeface="Calibri"/>
              </a:rPr>
              <a:t> </a:t>
            </a:r>
            <a:r>
              <a:rPr sz="1400" b="1" spc="-5" dirty="0">
                <a:solidFill>
                  <a:srgbClr val="584C71"/>
                </a:solidFill>
                <a:latin typeface="Calibri"/>
                <a:cs typeface="Calibri"/>
              </a:rPr>
              <a:t>in</a:t>
            </a:r>
            <a:r>
              <a:rPr sz="1400" b="1" spc="-105" dirty="0">
                <a:solidFill>
                  <a:srgbClr val="584C71"/>
                </a:solidFill>
                <a:latin typeface="Calibri"/>
                <a:cs typeface="Calibri"/>
              </a:rPr>
              <a:t> </a:t>
            </a:r>
            <a:r>
              <a:rPr sz="1400" b="1" dirty="0">
                <a:solidFill>
                  <a:srgbClr val="584C71"/>
                </a:solidFill>
                <a:latin typeface="Calibri"/>
                <a:cs typeface="Calibri"/>
              </a:rPr>
              <a:t>that</a:t>
            </a:r>
            <a:r>
              <a:rPr sz="1400" b="1" spc="-105" dirty="0">
                <a:solidFill>
                  <a:srgbClr val="584C71"/>
                </a:solidFill>
                <a:latin typeface="Calibri"/>
                <a:cs typeface="Calibri"/>
              </a:rPr>
              <a:t> </a:t>
            </a:r>
            <a:r>
              <a:rPr sz="1400" b="1" spc="5" dirty="0">
                <a:solidFill>
                  <a:srgbClr val="584C71"/>
                </a:solidFill>
                <a:latin typeface="Calibri"/>
                <a:cs typeface="Calibri"/>
              </a:rPr>
              <a:t>it</a:t>
            </a:r>
            <a:r>
              <a:rPr sz="1400" b="1" spc="-105" dirty="0">
                <a:solidFill>
                  <a:srgbClr val="584C71"/>
                </a:solidFill>
                <a:latin typeface="Calibri"/>
                <a:cs typeface="Calibri"/>
              </a:rPr>
              <a:t> </a:t>
            </a:r>
            <a:r>
              <a:rPr sz="1400" b="1" spc="-5" dirty="0">
                <a:solidFill>
                  <a:srgbClr val="584C71"/>
                </a:solidFill>
                <a:latin typeface="Calibri"/>
                <a:cs typeface="Calibri"/>
              </a:rPr>
              <a:t>aims</a:t>
            </a:r>
            <a:r>
              <a:rPr sz="1400" b="1" spc="-110" dirty="0">
                <a:solidFill>
                  <a:srgbClr val="584C71"/>
                </a:solidFill>
                <a:latin typeface="Calibri"/>
                <a:cs typeface="Calibri"/>
              </a:rPr>
              <a:t> </a:t>
            </a:r>
            <a:r>
              <a:rPr sz="1400" b="1" spc="-5" dirty="0">
                <a:solidFill>
                  <a:srgbClr val="584C71"/>
                </a:solidFill>
                <a:latin typeface="Calibri"/>
                <a:cs typeface="Calibri"/>
              </a:rPr>
              <a:t>not</a:t>
            </a:r>
            <a:r>
              <a:rPr sz="1400" b="1" spc="-105" dirty="0">
                <a:solidFill>
                  <a:srgbClr val="584C71"/>
                </a:solidFill>
                <a:latin typeface="Calibri"/>
                <a:cs typeface="Calibri"/>
              </a:rPr>
              <a:t> </a:t>
            </a:r>
            <a:r>
              <a:rPr sz="1400" b="1" spc="-15" dirty="0">
                <a:solidFill>
                  <a:srgbClr val="584C71"/>
                </a:solidFill>
                <a:latin typeface="Calibri"/>
                <a:cs typeface="Calibri"/>
              </a:rPr>
              <a:t>only</a:t>
            </a:r>
            <a:r>
              <a:rPr sz="1400" b="1" spc="-105" dirty="0">
                <a:solidFill>
                  <a:srgbClr val="584C71"/>
                </a:solidFill>
                <a:latin typeface="Calibri"/>
                <a:cs typeface="Calibri"/>
              </a:rPr>
              <a:t> </a:t>
            </a:r>
            <a:r>
              <a:rPr sz="1400" b="1" spc="5" dirty="0">
                <a:solidFill>
                  <a:srgbClr val="584C71"/>
                </a:solidFill>
                <a:latin typeface="Calibri"/>
                <a:cs typeface="Calibri"/>
              </a:rPr>
              <a:t>to</a:t>
            </a:r>
            <a:r>
              <a:rPr sz="1400" b="1" spc="-105" dirty="0">
                <a:solidFill>
                  <a:srgbClr val="584C71"/>
                </a:solidFill>
                <a:latin typeface="Calibri"/>
                <a:cs typeface="Calibri"/>
              </a:rPr>
              <a:t> </a:t>
            </a:r>
            <a:r>
              <a:rPr sz="1400" b="1" spc="-10" dirty="0">
                <a:solidFill>
                  <a:srgbClr val="584C71"/>
                </a:solidFill>
                <a:latin typeface="Calibri"/>
                <a:cs typeface="Calibri"/>
              </a:rPr>
              <a:t>provide</a:t>
            </a:r>
            <a:r>
              <a:rPr sz="1400" b="1" spc="-110" dirty="0">
                <a:solidFill>
                  <a:srgbClr val="584C71"/>
                </a:solidFill>
                <a:latin typeface="Calibri"/>
                <a:cs typeface="Calibri"/>
              </a:rPr>
              <a:t> </a:t>
            </a:r>
            <a:r>
              <a:rPr sz="1400" b="1" dirty="0">
                <a:solidFill>
                  <a:srgbClr val="584C71"/>
                </a:solidFill>
                <a:latin typeface="Calibri"/>
                <a:cs typeface="Calibri"/>
              </a:rPr>
              <a:t>the</a:t>
            </a:r>
            <a:r>
              <a:rPr sz="1400" b="1" spc="-105" dirty="0">
                <a:solidFill>
                  <a:srgbClr val="584C71"/>
                </a:solidFill>
                <a:latin typeface="Calibri"/>
                <a:cs typeface="Calibri"/>
              </a:rPr>
              <a:t> </a:t>
            </a:r>
            <a:r>
              <a:rPr sz="1400" b="1" dirty="0">
                <a:solidFill>
                  <a:srgbClr val="584C71"/>
                </a:solidFill>
                <a:latin typeface="Calibri"/>
                <a:cs typeface="Calibri"/>
              </a:rPr>
              <a:t>the</a:t>
            </a:r>
            <a:r>
              <a:rPr sz="1400" b="1" spc="-105" dirty="0">
                <a:solidFill>
                  <a:srgbClr val="584C71"/>
                </a:solidFill>
                <a:latin typeface="Calibri"/>
                <a:cs typeface="Calibri"/>
              </a:rPr>
              <a:t> </a:t>
            </a:r>
            <a:r>
              <a:rPr sz="1400" b="1" spc="-5" dirty="0">
                <a:solidFill>
                  <a:srgbClr val="584C71"/>
                </a:solidFill>
                <a:latin typeface="Calibri"/>
                <a:cs typeface="Calibri"/>
              </a:rPr>
              <a:t>training,</a:t>
            </a:r>
            <a:r>
              <a:rPr sz="1400" b="1" spc="-105" dirty="0">
                <a:solidFill>
                  <a:srgbClr val="584C71"/>
                </a:solidFill>
                <a:latin typeface="Calibri"/>
                <a:cs typeface="Calibri"/>
              </a:rPr>
              <a:t> </a:t>
            </a:r>
            <a:r>
              <a:rPr sz="1400" b="1" spc="30" dirty="0">
                <a:solidFill>
                  <a:srgbClr val="584C71"/>
                </a:solidFill>
                <a:latin typeface="Calibri"/>
                <a:cs typeface="Calibri"/>
              </a:rPr>
              <a:t>prac</a:t>
            </a:r>
            <a:r>
              <a:rPr sz="1400" b="1" spc="-5" dirty="0">
                <a:solidFill>
                  <a:srgbClr val="584C71"/>
                </a:solidFill>
                <a:latin typeface="Calibri"/>
                <a:cs typeface="Calibri"/>
              </a:rPr>
              <a:t>tical</a:t>
            </a:r>
            <a:r>
              <a:rPr sz="1400" b="1" spc="-125" dirty="0">
                <a:solidFill>
                  <a:srgbClr val="584C71"/>
                </a:solidFill>
                <a:latin typeface="Calibri"/>
                <a:cs typeface="Calibri"/>
              </a:rPr>
              <a:t> </a:t>
            </a:r>
            <a:r>
              <a:rPr sz="1400" b="1" spc="-5" dirty="0">
                <a:solidFill>
                  <a:srgbClr val="584C71"/>
                </a:solidFill>
                <a:latin typeface="Calibri"/>
                <a:cs typeface="Calibri"/>
              </a:rPr>
              <a:t>skills</a:t>
            </a:r>
            <a:r>
              <a:rPr sz="1400" b="1" spc="-125" dirty="0">
                <a:solidFill>
                  <a:srgbClr val="584C71"/>
                </a:solidFill>
                <a:latin typeface="Calibri"/>
                <a:cs typeface="Calibri"/>
              </a:rPr>
              <a:t> </a:t>
            </a:r>
            <a:r>
              <a:rPr sz="1400" b="1" spc="-5" dirty="0">
                <a:solidFill>
                  <a:srgbClr val="584C71"/>
                </a:solidFill>
                <a:latin typeface="Calibri"/>
                <a:cs typeface="Calibri"/>
              </a:rPr>
              <a:t>and</a:t>
            </a:r>
            <a:r>
              <a:rPr sz="1400" b="1" spc="-125" dirty="0">
                <a:solidFill>
                  <a:srgbClr val="584C71"/>
                </a:solidFill>
                <a:latin typeface="Calibri"/>
                <a:cs typeface="Calibri"/>
              </a:rPr>
              <a:t> </a:t>
            </a:r>
            <a:r>
              <a:rPr sz="1400" b="1" spc="-5" dirty="0">
                <a:solidFill>
                  <a:srgbClr val="584C71"/>
                </a:solidFill>
                <a:latin typeface="Calibri"/>
                <a:cs typeface="Calibri"/>
              </a:rPr>
              <a:t>mentorship</a:t>
            </a:r>
            <a:r>
              <a:rPr sz="1400" b="1" spc="-125" dirty="0">
                <a:solidFill>
                  <a:srgbClr val="584C71"/>
                </a:solidFill>
                <a:latin typeface="Calibri"/>
                <a:cs typeface="Calibri"/>
              </a:rPr>
              <a:t> </a:t>
            </a:r>
            <a:r>
              <a:rPr sz="1400" b="1" spc="5" dirty="0">
                <a:solidFill>
                  <a:srgbClr val="584C71"/>
                </a:solidFill>
                <a:latin typeface="Calibri"/>
                <a:cs typeface="Calibri"/>
              </a:rPr>
              <a:t>to</a:t>
            </a:r>
            <a:r>
              <a:rPr sz="1400" b="1" spc="-125" dirty="0">
                <a:solidFill>
                  <a:srgbClr val="584C71"/>
                </a:solidFill>
                <a:latin typeface="Calibri"/>
                <a:cs typeface="Calibri"/>
              </a:rPr>
              <a:t> </a:t>
            </a:r>
            <a:r>
              <a:rPr sz="1400" b="1" spc="-10" dirty="0">
                <a:solidFill>
                  <a:srgbClr val="584C71"/>
                </a:solidFill>
                <a:latin typeface="Calibri"/>
                <a:cs typeface="Calibri"/>
              </a:rPr>
              <a:t>enhance</a:t>
            </a:r>
            <a:r>
              <a:rPr sz="1400" b="1" spc="-120" dirty="0">
                <a:solidFill>
                  <a:srgbClr val="584C71"/>
                </a:solidFill>
                <a:latin typeface="Calibri"/>
                <a:cs typeface="Calibri"/>
              </a:rPr>
              <a:t> </a:t>
            </a:r>
            <a:r>
              <a:rPr sz="1400" b="1" spc="-15" dirty="0">
                <a:solidFill>
                  <a:srgbClr val="584C71"/>
                </a:solidFill>
                <a:latin typeface="Calibri"/>
                <a:cs typeface="Calibri"/>
              </a:rPr>
              <a:t>women’s</a:t>
            </a:r>
            <a:r>
              <a:rPr sz="1400" b="1" spc="-125" dirty="0">
                <a:solidFill>
                  <a:srgbClr val="584C71"/>
                </a:solidFill>
                <a:latin typeface="Calibri"/>
                <a:cs typeface="Calibri"/>
              </a:rPr>
              <a:t> </a:t>
            </a:r>
            <a:r>
              <a:rPr sz="1400" b="1" spc="-5" dirty="0">
                <a:solidFill>
                  <a:srgbClr val="584C71"/>
                </a:solidFill>
                <a:latin typeface="Calibri"/>
                <a:cs typeface="Calibri"/>
              </a:rPr>
              <a:t>experience</a:t>
            </a:r>
            <a:r>
              <a:rPr sz="1400" b="1" spc="-125" dirty="0">
                <a:solidFill>
                  <a:srgbClr val="584C71"/>
                </a:solidFill>
                <a:latin typeface="Calibri"/>
                <a:cs typeface="Calibri"/>
              </a:rPr>
              <a:t> </a:t>
            </a:r>
            <a:r>
              <a:rPr sz="1400" b="1" spc="-10" dirty="0">
                <a:solidFill>
                  <a:srgbClr val="584C71"/>
                </a:solidFill>
                <a:latin typeface="Calibri"/>
                <a:cs typeface="Calibri"/>
              </a:rPr>
              <a:t>over</a:t>
            </a:r>
            <a:r>
              <a:rPr sz="1400" b="1" spc="-125" dirty="0">
                <a:solidFill>
                  <a:srgbClr val="584C71"/>
                </a:solidFill>
                <a:latin typeface="Calibri"/>
                <a:cs typeface="Calibri"/>
              </a:rPr>
              <a:t> </a:t>
            </a:r>
            <a:r>
              <a:rPr sz="1400" b="1" spc="5" dirty="0">
                <a:solidFill>
                  <a:srgbClr val="584C71"/>
                </a:solidFill>
                <a:latin typeface="Calibri"/>
                <a:cs typeface="Calibri"/>
              </a:rPr>
              <a:t>a</a:t>
            </a:r>
            <a:r>
              <a:rPr sz="1400" b="1" spc="-125" dirty="0">
                <a:solidFill>
                  <a:srgbClr val="584C71"/>
                </a:solidFill>
                <a:latin typeface="Calibri"/>
                <a:cs typeface="Calibri"/>
              </a:rPr>
              <a:t> </a:t>
            </a:r>
            <a:r>
              <a:rPr sz="1400" b="1" spc="-10" dirty="0">
                <a:solidFill>
                  <a:srgbClr val="584C71"/>
                </a:solidFill>
                <a:latin typeface="Calibri"/>
                <a:cs typeface="Calibri"/>
              </a:rPr>
              <a:t>year</a:t>
            </a:r>
            <a:r>
              <a:rPr sz="1400" b="1" spc="-120" dirty="0">
                <a:solidFill>
                  <a:srgbClr val="584C71"/>
                </a:solidFill>
                <a:latin typeface="Calibri"/>
                <a:cs typeface="Calibri"/>
              </a:rPr>
              <a:t> </a:t>
            </a:r>
            <a:r>
              <a:rPr sz="1400" b="1" spc="-5" dirty="0">
                <a:solidFill>
                  <a:srgbClr val="584C71"/>
                </a:solidFill>
                <a:latin typeface="Calibri"/>
                <a:cs typeface="Calibri"/>
              </a:rPr>
              <a:t>period</a:t>
            </a:r>
            <a:r>
              <a:rPr lang="en-GB" sz="1400" b="1" spc="-5" dirty="0">
                <a:solidFill>
                  <a:srgbClr val="584C71"/>
                </a:solidFill>
                <a:latin typeface="Calibri"/>
                <a:cs typeface="Calibri"/>
              </a:rPr>
              <a:t>,</a:t>
            </a:r>
            <a:r>
              <a:rPr sz="1400" b="1" spc="-125" dirty="0">
                <a:solidFill>
                  <a:srgbClr val="584C71"/>
                </a:solidFill>
                <a:latin typeface="Calibri"/>
                <a:cs typeface="Calibri"/>
              </a:rPr>
              <a:t> </a:t>
            </a:r>
            <a:r>
              <a:rPr sz="1400" b="1" spc="10" dirty="0">
                <a:solidFill>
                  <a:srgbClr val="584C71"/>
                </a:solidFill>
                <a:latin typeface="Calibri"/>
                <a:cs typeface="Calibri"/>
              </a:rPr>
              <a:t>but</a:t>
            </a:r>
            <a:r>
              <a:rPr sz="1400" b="1" spc="-125" dirty="0">
                <a:solidFill>
                  <a:srgbClr val="584C71"/>
                </a:solidFill>
                <a:latin typeface="Calibri"/>
                <a:cs typeface="Calibri"/>
              </a:rPr>
              <a:t> </a:t>
            </a:r>
            <a:r>
              <a:rPr sz="1400" b="1" spc="-15" dirty="0">
                <a:solidFill>
                  <a:srgbClr val="584C71"/>
                </a:solidFill>
                <a:latin typeface="Calibri"/>
                <a:cs typeface="Calibri"/>
              </a:rPr>
              <a:t>also</a:t>
            </a:r>
            <a:r>
              <a:rPr sz="1400" b="1" spc="-125" dirty="0">
                <a:solidFill>
                  <a:srgbClr val="584C71"/>
                </a:solidFill>
                <a:latin typeface="Calibri"/>
                <a:cs typeface="Calibri"/>
              </a:rPr>
              <a:t> </a:t>
            </a:r>
            <a:r>
              <a:rPr sz="1400" b="1" dirty="0">
                <a:solidFill>
                  <a:srgbClr val="584C71"/>
                </a:solidFill>
                <a:latin typeface="Calibri"/>
                <a:cs typeface="Calibri"/>
              </a:rPr>
              <a:t>the</a:t>
            </a:r>
            <a:r>
              <a:rPr sz="1400" b="1" spc="-125" dirty="0">
                <a:solidFill>
                  <a:srgbClr val="584C71"/>
                </a:solidFill>
                <a:latin typeface="Calibri"/>
                <a:cs typeface="Calibri"/>
              </a:rPr>
              <a:t> </a:t>
            </a:r>
            <a:r>
              <a:rPr sz="1400" b="1" spc="5" dirty="0">
                <a:solidFill>
                  <a:srgbClr val="584C71"/>
                </a:solidFill>
                <a:latin typeface="Calibri"/>
                <a:cs typeface="Calibri"/>
              </a:rPr>
              <a:t>scheme</a:t>
            </a:r>
            <a:r>
              <a:rPr sz="1400" b="1" spc="-120" dirty="0">
                <a:solidFill>
                  <a:srgbClr val="584C71"/>
                </a:solidFill>
                <a:latin typeface="Calibri"/>
                <a:cs typeface="Calibri"/>
              </a:rPr>
              <a:t> </a:t>
            </a:r>
            <a:r>
              <a:rPr sz="1400" b="1" spc="-5" dirty="0">
                <a:solidFill>
                  <a:srgbClr val="584C71"/>
                </a:solidFill>
                <a:latin typeface="Calibri"/>
                <a:cs typeface="Calibri"/>
              </a:rPr>
              <a:t>aims</a:t>
            </a:r>
            <a:r>
              <a:rPr sz="1400" b="1" spc="-125" dirty="0">
                <a:solidFill>
                  <a:srgbClr val="584C71"/>
                </a:solidFill>
                <a:latin typeface="Calibri"/>
                <a:cs typeface="Calibri"/>
              </a:rPr>
              <a:t> </a:t>
            </a:r>
            <a:r>
              <a:rPr sz="1400" b="1" spc="5" dirty="0">
                <a:solidFill>
                  <a:srgbClr val="584C71"/>
                </a:solidFill>
                <a:latin typeface="Calibri"/>
                <a:cs typeface="Calibri"/>
              </a:rPr>
              <a:t>to</a:t>
            </a:r>
            <a:r>
              <a:rPr sz="1400" b="1" spc="-125" dirty="0">
                <a:solidFill>
                  <a:srgbClr val="584C71"/>
                </a:solidFill>
                <a:latin typeface="Calibri"/>
                <a:cs typeface="Calibri"/>
              </a:rPr>
              <a:t> </a:t>
            </a:r>
            <a:r>
              <a:rPr sz="1400" b="1" spc="-5" dirty="0">
                <a:solidFill>
                  <a:srgbClr val="584C71"/>
                </a:solidFill>
                <a:latin typeface="Calibri"/>
                <a:cs typeface="Calibri"/>
              </a:rPr>
              <a:t>place </a:t>
            </a:r>
            <a:r>
              <a:rPr sz="1400" b="1" dirty="0">
                <a:solidFill>
                  <a:srgbClr val="584C71"/>
                </a:solidFill>
                <a:latin typeface="Calibri"/>
                <a:cs typeface="Calibri"/>
              </a:rPr>
              <a:t>the</a:t>
            </a:r>
            <a:r>
              <a:rPr sz="1400" b="1" spc="-90" dirty="0">
                <a:solidFill>
                  <a:srgbClr val="584C71"/>
                </a:solidFill>
                <a:latin typeface="Calibri"/>
                <a:cs typeface="Calibri"/>
              </a:rPr>
              <a:t> </a:t>
            </a:r>
            <a:r>
              <a:rPr sz="1400" b="1" spc="-5" dirty="0">
                <a:solidFill>
                  <a:srgbClr val="584C71"/>
                </a:solidFill>
                <a:latin typeface="Calibri"/>
                <a:cs typeface="Calibri"/>
              </a:rPr>
              <a:t>participant</a:t>
            </a:r>
            <a:r>
              <a:rPr sz="1400" b="1" spc="-90" dirty="0">
                <a:solidFill>
                  <a:srgbClr val="584C71"/>
                </a:solidFill>
                <a:latin typeface="Calibri"/>
                <a:cs typeface="Calibri"/>
              </a:rPr>
              <a:t> </a:t>
            </a:r>
            <a:r>
              <a:rPr sz="1400" b="1" spc="-5" dirty="0">
                <a:solidFill>
                  <a:srgbClr val="584C71"/>
                </a:solidFill>
                <a:latin typeface="Calibri"/>
                <a:cs typeface="Calibri"/>
              </a:rPr>
              <a:t>on</a:t>
            </a:r>
            <a:r>
              <a:rPr sz="1400" b="1" spc="-90" dirty="0">
                <a:solidFill>
                  <a:srgbClr val="584C71"/>
                </a:solidFill>
                <a:latin typeface="Calibri"/>
                <a:cs typeface="Calibri"/>
              </a:rPr>
              <a:t> </a:t>
            </a:r>
            <a:r>
              <a:rPr sz="1400" b="1" spc="-10" dirty="0">
                <a:solidFill>
                  <a:srgbClr val="584C71"/>
                </a:solidFill>
                <a:latin typeface="Calibri"/>
                <a:cs typeface="Calibri"/>
              </a:rPr>
              <a:t>an</a:t>
            </a:r>
            <a:r>
              <a:rPr sz="1400" b="1" spc="-90" dirty="0">
                <a:solidFill>
                  <a:srgbClr val="584C71"/>
                </a:solidFill>
                <a:latin typeface="Calibri"/>
                <a:cs typeface="Calibri"/>
              </a:rPr>
              <a:t> </a:t>
            </a:r>
            <a:r>
              <a:rPr sz="1400" b="1" spc="-5" dirty="0">
                <a:solidFill>
                  <a:srgbClr val="584C71"/>
                </a:solidFill>
                <a:latin typeface="Calibri"/>
                <a:cs typeface="Calibri"/>
              </a:rPr>
              <a:t>active</a:t>
            </a:r>
            <a:r>
              <a:rPr sz="1400" b="1" spc="-90" dirty="0">
                <a:solidFill>
                  <a:srgbClr val="584C71"/>
                </a:solidFill>
                <a:latin typeface="Calibri"/>
                <a:cs typeface="Calibri"/>
              </a:rPr>
              <a:t> </a:t>
            </a:r>
            <a:r>
              <a:rPr sz="1400" b="1" dirty="0">
                <a:solidFill>
                  <a:srgbClr val="584C71"/>
                </a:solidFill>
                <a:latin typeface="Calibri"/>
                <a:cs typeface="Calibri"/>
              </a:rPr>
              <a:t>board</a:t>
            </a:r>
            <a:r>
              <a:rPr sz="1400" b="1" spc="-90" dirty="0">
                <a:solidFill>
                  <a:srgbClr val="584C71"/>
                </a:solidFill>
                <a:latin typeface="Calibri"/>
                <a:cs typeface="Calibri"/>
              </a:rPr>
              <a:t> </a:t>
            </a:r>
            <a:r>
              <a:rPr sz="1400" b="1" spc="-10" dirty="0">
                <a:solidFill>
                  <a:srgbClr val="584C71"/>
                </a:solidFill>
                <a:latin typeface="Calibri"/>
                <a:cs typeface="Calibri"/>
              </a:rPr>
              <a:t>within</a:t>
            </a:r>
            <a:r>
              <a:rPr sz="1400" b="1" spc="-90" dirty="0">
                <a:solidFill>
                  <a:srgbClr val="584C71"/>
                </a:solidFill>
                <a:latin typeface="Calibri"/>
                <a:cs typeface="Calibri"/>
              </a:rPr>
              <a:t> </a:t>
            </a:r>
            <a:r>
              <a:rPr sz="1400" b="1" dirty="0">
                <a:solidFill>
                  <a:srgbClr val="584C71"/>
                </a:solidFill>
                <a:latin typeface="Calibri"/>
                <a:cs typeface="Calibri"/>
              </a:rPr>
              <a:t>the</a:t>
            </a:r>
            <a:r>
              <a:rPr sz="1400" b="1" spc="-90" dirty="0">
                <a:solidFill>
                  <a:srgbClr val="584C71"/>
                </a:solidFill>
                <a:latin typeface="Calibri"/>
                <a:cs typeface="Calibri"/>
              </a:rPr>
              <a:t> </a:t>
            </a:r>
            <a:r>
              <a:rPr sz="1400" b="1" dirty="0">
                <a:solidFill>
                  <a:srgbClr val="584C71"/>
                </a:solidFill>
                <a:latin typeface="Calibri"/>
                <a:cs typeface="Calibri"/>
              </a:rPr>
              <a:t>industry</a:t>
            </a:r>
            <a:r>
              <a:rPr sz="1400" b="1" spc="-90" dirty="0">
                <a:solidFill>
                  <a:srgbClr val="584C71"/>
                </a:solidFill>
                <a:latin typeface="Calibri"/>
                <a:cs typeface="Calibri"/>
              </a:rPr>
              <a:t> </a:t>
            </a:r>
            <a:r>
              <a:rPr sz="1400" b="1" spc="5" dirty="0">
                <a:solidFill>
                  <a:srgbClr val="584C71"/>
                </a:solidFill>
                <a:latin typeface="Calibri"/>
                <a:cs typeface="Calibri"/>
              </a:rPr>
              <a:t>as</a:t>
            </a:r>
            <a:r>
              <a:rPr sz="1400" b="1" spc="-90" dirty="0">
                <a:solidFill>
                  <a:srgbClr val="584C71"/>
                </a:solidFill>
                <a:latin typeface="Calibri"/>
                <a:cs typeface="Calibri"/>
              </a:rPr>
              <a:t> </a:t>
            </a:r>
            <a:r>
              <a:rPr sz="1400" b="1" spc="5" dirty="0">
                <a:solidFill>
                  <a:srgbClr val="584C71"/>
                </a:solidFill>
                <a:latin typeface="Calibri"/>
                <a:cs typeface="Calibri"/>
              </a:rPr>
              <a:t>a</a:t>
            </a:r>
            <a:r>
              <a:rPr sz="1400" b="1" spc="-90" dirty="0">
                <a:solidFill>
                  <a:srgbClr val="584C71"/>
                </a:solidFill>
                <a:latin typeface="Calibri"/>
                <a:cs typeface="Calibri"/>
              </a:rPr>
              <a:t> </a:t>
            </a:r>
            <a:r>
              <a:rPr sz="1400" b="1" dirty="0">
                <a:solidFill>
                  <a:srgbClr val="584C71"/>
                </a:solidFill>
                <a:latin typeface="Calibri"/>
                <a:cs typeface="Calibri"/>
              </a:rPr>
              <a:t>participating</a:t>
            </a:r>
            <a:r>
              <a:rPr sz="1400" b="1" spc="-90" dirty="0">
                <a:solidFill>
                  <a:srgbClr val="584C71"/>
                </a:solidFill>
                <a:latin typeface="Calibri"/>
                <a:cs typeface="Calibri"/>
              </a:rPr>
              <a:t> </a:t>
            </a:r>
            <a:r>
              <a:rPr sz="1400" b="1" spc="5" dirty="0">
                <a:solidFill>
                  <a:srgbClr val="584C71"/>
                </a:solidFill>
                <a:latin typeface="Calibri"/>
                <a:cs typeface="Calibri"/>
              </a:rPr>
              <a:t>Board</a:t>
            </a:r>
            <a:r>
              <a:rPr sz="1400" b="1" spc="-90" dirty="0">
                <a:solidFill>
                  <a:srgbClr val="584C71"/>
                </a:solidFill>
                <a:latin typeface="Calibri"/>
                <a:cs typeface="Calibri"/>
              </a:rPr>
              <a:t> </a:t>
            </a:r>
            <a:r>
              <a:rPr sz="1400" b="1" spc="-10" dirty="0">
                <a:solidFill>
                  <a:srgbClr val="584C71"/>
                </a:solidFill>
                <a:latin typeface="Calibri"/>
                <a:cs typeface="Calibri"/>
              </a:rPr>
              <a:t>Member</a:t>
            </a:r>
            <a:r>
              <a:rPr sz="1400" b="1" spc="-90" dirty="0">
                <a:solidFill>
                  <a:srgbClr val="584C71"/>
                </a:solidFill>
                <a:latin typeface="Calibri"/>
                <a:cs typeface="Calibri"/>
              </a:rPr>
              <a:t> </a:t>
            </a:r>
            <a:r>
              <a:rPr sz="1400" b="1" spc="-45" dirty="0">
                <a:solidFill>
                  <a:srgbClr val="584C71"/>
                </a:solidFill>
                <a:latin typeface="Calibri"/>
                <a:cs typeface="Calibri"/>
              </a:rPr>
              <a:t>/</a:t>
            </a:r>
            <a:r>
              <a:rPr sz="1400" b="1" spc="-90" dirty="0">
                <a:solidFill>
                  <a:srgbClr val="584C71"/>
                </a:solidFill>
                <a:latin typeface="Calibri"/>
                <a:cs typeface="Calibri"/>
              </a:rPr>
              <a:t> </a:t>
            </a:r>
            <a:r>
              <a:rPr sz="1400" b="1" spc="5" dirty="0">
                <a:solidFill>
                  <a:srgbClr val="584C71"/>
                </a:solidFill>
                <a:latin typeface="Calibri"/>
                <a:cs typeface="Calibri"/>
              </a:rPr>
              <a:t>NED.</a:t>
            </a:r>
            <a:endParaRPr sz="1400" b="1" dirty="0">
              <a:solidFill>
                <a:srgbClr val="584C71"/>
              </a:solidFill>
              <a:latin typeface="Calibri"/>
              <a:cs typeface="Calibri"/>
            </a:endParaRPr>
          </a:p>
          <a:p>
            <a:pPr>
              <a:lnSpc>
                <a:spcPts val="1900"/>
              </a:lnSpc>
              <a:spcBef>
                <a:spcPts val="35"/>
              </a:spcBef>
            </a:pPr>
            <a:endParaRPr sz="1400" b="1" dirty="0">
              <a:solidFill>
                <a:srgbClr val="584C71"/>
              </a:solidFill>
              <a:latin typeface="Calibri"/>
              <a:cs typeface="Calibri"/>
            </a:endParaRPr>
          </a:p>
          <a:p>
            <a:pPr marL="26034" marR="14604" algn="just">
              <a:lnSpc>
                <a:spcPts val="1900"/>
              </a:lnSpc>
            </a:pPr>
            <a:r>
              <a:rPr lang="en-GB" sz="1400" b="1" spc="5" dirty="0">
                <a:solidFill>
                  <a:srgbClr val="584C71"/>
                </a:solidFill>
                <a:latin typeface="Calibri"/>
                <a:cs typeface="Calibri"/>
              </a:rPr>
              <a:t>The </a:t>
            </a:r>
            <a:r>
              <a:rPr lang="en-GB" sz="1400" b="1" spc="5" dirty="0">
                <a:solidFill>
                  <a:srgbClr val="584C71"/>
                </a:solidFill>
                <a:highlight>
                  <a:srgbClr val="FFFF00"/>
                </a:highlight>
                <a:latin typeface="Calibri"/>
                <a:cs typeface="Calibri"/>
              </a:rPr>
              <a:t>NED </a:t>
            </a:r>
            <a:r>
              <a:rPr lang="en-GB" sz="1400" b="1" spc="5" dirty="0">
                <a:solidFill>
                  <a:srgbClr val="584C71"/>
                </a:solidFill>
                <a:latin typeface="Calibri"/>
                <a:cs typeface="Calibri"/>
              </a:rPr>
              <a:t>Programme is open to all of our talented women. To find out more information please look at our brochure, or email us at </a:t>
            </a:r>
            <a:r>
              <a:rPr lang="en-GB" sz="1400" b="1" spc="5" dirty="0">
                <a:solidFill>
                  <a:srgbClr val="584C71"/>
                </a:solidFill>
                <a:latin typeface="Calibri"/>
                <a:cs typeface="Calibri"/>
                <a:hlinkClick r:id="rId3">
                  <a:extLst>
                    <a:ext uri="{A12FA001-AC4F-418D-AE19-62706E023703}">
                      <ahyp:hlinkClr xmlns:ahyp="http://schemas.microsoft.com/office/drawing/2018/hyperlinkcolor" val="tx"/>
                    </a:ext>
                  </a:extLst>
                </a:hlinkClick>
              </a:rPr>
              <a:t>winukned@gmail.com</a:t>
            </a:r>
            <a:r>
              <a:rPr lang="en-GB" sz="1400" b="1" spc="5" dirty="0">
                <a:solidFill>
                  <a:srgbClr val="584C71"/>
                </a:solidFill>
                <a:latin typeface="Calibri"/>
                <a:cs typeface="Calibri"/>
              </a:rPr>
              <a:t> </a:t>
            </a:r>
          </a:p>
          <a:p>
            <a:pPr marL="26034" marR="14604" algn="just">
              <a:lnSpc>
                <a:spcPts val="1900"/>
              </a:lnSpc>
            </a:pPr>
            <a:endParaRPr lang="en-GB" sz="1400" dirty="0">
              <a:latin typeface="Calibri"/>
              <a:cs typeface="Calibri"/>
            </a:endParaRPr>
          </a:p>
          <a:p>
            <a:pPr marL="35560">
              <a:lnSpc>
                <a:spcPts val="1900"/>
              </a:lnSpc>
              <a:spcBef>
                <a:spcPts val="710"/>
              </a:spcBef>
            </a:pPr>
            <a:r>
              <a:rPr b="1" spc="-75" dirty="0">
                <a:solidFill>
                  <a:srgbClr val="3EBDAB"/>
                </a:solidFill>
                <a:latin typeface="+mj-lt"/>
              </a:rPr>
              <a:t>Why Companies should be a part of the W</a:t>
            </a:r>
            <a:r>
              <a:rPr lang="en-GB" b="1" spc="-75" dirty="0" err="1">
                <a:solidFill>
                  <a:srgbClr val="3EBDAB"/>
                </a:solidFill>
                <a:latin typeface="+mj-lt"/>
              </a:rPr>
              <a:t>i</a:t>
            </a:r>
            <a:r>
              <a:rPr b="1" spc="-75" dirty="0">
                <a:solidFill>
                  <a:srgbClr val="3EBDAB"/>
                </a:solidFill>
                <a:latin typeface="+mj-lt"/>
              </a:rPr>
              <a:t>N NED Programme.</a:t>
            </a:r>
          </a:p>
          <a:p>
            <a:pPr marL="12700" marR="35560" algn="just">
              <a:lnSpc>
                <a:spcPts val="1900"/>
              </a:lnSpc>
              <a:spcBef>
                <a:spcPts val="1130"/>
              </a:spcBef>
            </a:pPr>
            <a:r>
              <a:rPr lang="en-GB" sz="1400" b="1" spc="-5" dirty="0">
                <a:solidFill>
                  <a:srgbClr val="584C71"/>
                </a:solidFill>
                <a:latin typeface="Calibri"/>
                <a:cs typeface="Calibri"/>
              </a:rPr>
              <a:t>Your company will be provided with a ‘free’ resource for 1 year to help challenge the board’s thinking, set strategic direction and help grow the business. This diversity of thought and knowledge will help your company look at the business through a different lens, add independent oversight, and drive organisational development. </a:t>
            </a:r>
          </a:p>
          <a:p>
            <a:pPr marL="12700" marR="35560" algn="just">
              <a:lnSpc>
                <a:spcPts val="1900"/>
              </a:lnSpc>
              <a:spcBef>
                <a:spcPts val="1130"/>
              </a:spcBef>
            </a:pPr>
            <a:r>
              <a:rPr lang="en-GB" sz="1400" b="1" spc="-5" dirty="0">
                <a:solidFill>
                  <a:srgbClr val="584C71"/>
                </a:solidFill>
                <a:latin typeface="Calibri"/>
                <a:cs typeface="Calibri"/>
              </a:rPr>
              <a:t>As supporters of WiN you can pioneer the NED Programme and be leading the way to promote gender diversity in the nuclear industry to achieve our mission and strategic goals.</a:t>
            </a:r>
          </a:p>
          <a:p>
            <a:pPr marL="12700" marR="35560" algn="just">
              <a:lnSpc>
                <a:spcPts val="1900"/>
              </a:lnSpc>
              <a:spcBef>
                <a:spcPts val="1130"/>
              </a:spcBef>
            </a:pPr>
            <a:r>
              <a:rPr sz="1400" b="1" spc="-5" dirty="0">
                <a:solidFill>
                  <a:srgbClr val="584C71"/>
                </a:solidFill>
                <a:latin typeface="Calibri"/>
                <a:cs typeface="Calibri"/>
              </a:rPr>
              <a:t>Setting diversity and inclusion as a priority goal in your organisation will promote its importance to your  employees. This fosters the right cultural tone and will inevitably promote employee retention within your  organisation.</a:t>
            </a:r>
          </a:p>
        </p:txBody>
      </p:sp>
      <p:sp>
        <p:nvSpPr>
          <p:cNvPr id="6" name="object 6"/>
          <p:cNvSpPr txBox="1"/>
          <p:nvPr/>
        </p:nvSpPr>
        <p:spPr>
          <a:xfrm>
            <a:off x="425450" y="311718"/>
            <a:ext cx="3737610" cy="1449115"/>
          </a:xfrm>
          <a:prstGeom prst="rect">
            <a:avLst/>
          </a:prstGeom>
        </p:spPr>
        <p:txBody>
          <a:bodyPr vert="horz" wrap="square" lIns="0" tIns="12700" rIns="0" bIns="0" rtlCol="0">
            <a:spAutoFit/>
          </a:bodyPr>
          <a:lstStyle/>
          <a:p>
            <a:pPr>
              <a:lnSpc>
                <a:spcPts val="2800"/>
              </a:lnSpc>
            </a:pPr>
            <a:r>
              <a:rPr lang="en-GB" sz="3100" b="1" spc="-210" dirty="0">
                <a:solidFill>
                  <a:srgbClr val="3EBDAB"/>
                </a:solidFill>
                <a:latin typeface="Tahoma"/>
                <a:cs typeface="Tahoma"/>
              </a:rPr>
              <a:t>What is the</a:t>
            </a:r>
          </a:p>
          <a:p>
            <a:pPr>
              <a:lnSpc>
                <a:spcPts val="2800"/>
              </a:lnSpc>
            </a:pPr>
            <a:r>
              <a:rPr lang="en-GB" sz="3100" b="1" spc="-210" dirty="0">
                <a:solidFill>
                  <a:srgbClr val="3EBDAB"/>
                </a:solidFill>
                <a:latin typeface="Tahoma"/>
                <a:cs typeface="Tahoma"/>
              </a:rPr>
              <a:t>Women In Nuclear</a:t>
            </a:r>
          </a:p>
          <a:p>
            <a:pPr>
              <a:lnSpc>
                <a:spcPts val="2800"/>
              </a:lnSpc>
            </a:pPr>
            <a:r>
              <a:rPr lang="en-GB" sz="3100" b="1" spc="-210" dirty="0">
                <a:solidFill>
                  <a:srgbClr val="3EBDAB"/>
                </a:solidFill>
                <a:latin typeface="Tahoma"/>
                <a:cs typeface="Tahoma"/>
              </a:rPr>
              <a:t>Non Executive</a:t>
            </a:r>
          </a:p>
          <a:p>
            <a:pPr>
              <a:lnSpc>
                <a:spcPts val="2800"/>
              </a:lnSpc>
            </a:pPr>
            <a:r>
              <a:rPr lang="en-GB" sz="3100" b="1" spc="-210" dirty="0">
                <a:solidFill>
                  <a:srgbClr val="3EBDAB"/>
                </a:solidFill>
                <a:latin typeface="Tahoma"/>
                <a:cs typeface="Tahoma"/>
              </a:rPr>
              <a:t>Director Programme</a:t>
            </a:r>
            <a:endParaRPr sz="3100" b="1" spc="-210" dirty="0">
              <a:solidFill>
                <a:srgbClr val="3EBDAB"/>
              </a:solidFill>
              <a:latin typeface="Tahoma"/>
              <a:cs typeface="Tahoma"/>
            </a:endParaRPr>
          </a:p>
        </p:txBody>
      </p:sp>
      <p:sp>
        <p:nvSpPr>
          <p:cNvPr id="7" name="object 7"/>
          <p:cNvSpPr txBox="1"/>
          <p:nvPr/>
        </p:nvSpPr>
        <p:spPr>
          <a:xfrm>
            <a:off x="425450" y="1666329"/>
            <a:ext cx="1704339" cy="497840"/>
          </a:xfrm>
          <a:prstGeom prst="rect">
            <a:avLst/>
          </a:prstGeom>
        </p:spPr>
        <p:txBody>
          <a:bodyPr vert="horz" wrap="square" lIns="0" tIns="12700" rIns="0" bIns="0" rtlCol="0">
            <a:spAutoFit/>
          </a:bodyPr>
          <a:lstStyle/>
          <a:p>
            <a:pPr marL="12700">
              <a:lnSpc>
                <a:spcPct val="100000"/>
              </a:lnSpc>
              <a:spcBef>
                <a:spcPts val="100"/>
              </a:spcBef>
            </a:pPr>
            <a:r>
              <a:rPr lang="en-GB" sz="3100" b="1" spc="-110" dirty="0">
                <a:solidFill>
                  <a:srgbClr val="584C71"/>
                </a:solidFill>
                <a:latin typeface="Tahoma"/>
                <a:cs typeface="Tahoma"/>
              </a:rPr>
              <a:t>WiN</a:t>
            </a:r>
            <a:r>
              <a:rPr lang="en-GB" sz="3100" b="1" spc="-210" dirty="0">
                <a:solidFill>
                  <a:srgbClr val="584C71"/>
                </a:solidFill>
                <a:latin typeface="Tahoma"/>
                <a:cs typeface="Tahoma"/>
              </a:rPr>
              <a:t> </a:t>
            </a:r>
            <a:r>
              <a:rPr lang="en-GB" sz="3100" b="1" spc="-140" dirty="0">
                <a:solidFill>
                  <a:srgbClr val="584C71"/>
                </a:solidFill>
                <a:latin typeface="Tahoma"/>
                <a:cs typeface="Tahoma"/>
              </a:rPr>
              <a:t>NED</a:t>
            </a:r>
            <a:endParaRPr lang="en-GB" sz="3100" dirty="0">
              <a:solidFill>
                <a:srgbClr val="584C71"/>
              </a:solidFill>
              <a:latin typeface="Tahoma"/>
              <a:cs typeface="Tahom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10" name="object 10"/>
          <p:cNvSpPr/>
          <p:nvPr/>
        </p:nvSpPr>
        <p:spPr>
          <a:xfrm>
            <a:off x="204482" y="196798"/>
            <a:ext cx="7768590" cy="5263314"/>
          </a:xfrm>
          <a:custGeom>
            <a:avLst/>
            <a:gdLst/>
            <a:ahLst/>
            <a:cxnLst/>
            <a:rect l="l" t="t" r="r" b="b"/>
            <a:pathLst>
              <a:path w="7768590" h="4140200">
                <a:moveTo>
                  <a:pt x="0" y="4139996"/>
                </a:moveTo>
                <a:lnTo>
                  <a:pt x="7768323" y="4139996"/>
                </a:lnTo>
                <a:lnTo>
                  <a:pt x="7768323" y="0"/>
                </a:lnTo>
                <a:lnTo>
                  <a:pt x="0" y="0"/>
                </a:lnTo>
                <a:lnTo>
                  <a:pt x="0" y="4139996"/>
                </a:lnTo>
                <a:close/>
              </a:path>
            </a:pathLst>
          </a:custGeom>
          <a:solidFill>
            <a:srgbClr val="3EBDAB"/>
          </a:solidFill>
        </p:spPr>
        <p:txBody>
          <a:bodyPr wrap="square" lIns="0" tIns="0" rIns="0" bIns="0" rtlCol="0"/>
          <a:lstStyle/>
          <a:p>
            <a:endParaRPr/>
          </a:p>
        </p:txBody>
      </p:sp>
      <p:sp>
        <p:nvSpPr>
          <p:cNvPr id="11" name="object 11"/>
          <p:cNvSpPr txBox="1"/>
          <p:nvPr/>
        </p:nvSpPr>
        <p:spPr>
          <a:xfrm>
            <a:off x="722035" y="408824"/>
            <a:ext cx="6806436" cy="4921860"/>
          </a:xfrm>
          <a:prstGeom prst="rect">
            <a:avLst/>
          </a:prstGeom>
        </p:spPr>
        <p:txBody>
          <a:bodyPr vert="horz" wrap="square" lIns="0" tIns="12700" rIns="0" bIns="0" rtlCol="0">
            <a:spAutoFit/>
          </a:bodyPr>
          <a:lstStyle/>
          <a:p>
            <a:pPr marL="21590" algn="just">
              <a:lnSpc>
                <a:spcPct val="100000"/>
              </a:lnSpc>
              <a:spcBef>
                <a:spcPts val="100"/>
              </a:spcBef>
            </a:pPr>
            <a:r>
              <a:rPr b="1" spc="-120" dirty="0">
                <a:solidFill>
                  <a:srgbClr val="584C71"/>
                </a:solidFill>
                <a:latin typeface="+mj-lt"/>
              </a:rPr>
              <a:t>How can your company join the WiN NED programme?</a:t>
            </a:r>
          </a:p>
          <a:p>
            <a:pPr marL="12700" marR="9525" algn="just">
              <a:lnSpc>
                <a:spcPct val="100000"/>
              </a:lnSpc>
              <a:spcBef>
                <a:spcPts val="1225"/>
              </a:spcBef>
            </a:pPr>
            <a:r>
              <a:rPr sz="1400" spc="-5" dirty="0">
                <a:solidFill>
                  <a:srgbClr val="FFFFFF"/>
                </a:solidFill>
                <a:latin typeface="Calibri"/>
                <a:cs typeface="Calibri"/>
              </a:rPr>
              <a:t>No company is too small, any company that benefits from board discussions, good governance and driving strategic direction can participate.</a:t>
            </a:r>
          </a:p>
          <a:p>
            <a:pPr>
              <a:lnSpc>
                <a:spcPct val="100000"/>
              </a:lnSpc>
              <a:spcBef>
                <a:spcPts val="35"/>
              </a:spcBef>
            </a:pPr>
            <a:endParaRPr sz="1400" spc="-5" dirty="0">
              <a:solidFill>
                <a:srgbClr val="FFFFFF"/>
              </a:solidFill>
              <a:latin typeface="Calibri"/>
              <a:cs typeface="Calibri"/>
            </a:endParaRPr>
          </a:p>
          <a:p>
            <a:pPr marL="240665" marR="5715" indent="-228600" algn="just">
              <a:lnSpc>
                <a:spcPct val="100000"/>
              </a:lnSpc>
              <a:buChar char="•"/>
              <a:tabLst>
                <a:tab pos="241300" algn="l"/>
              </a:tabLst>
            </a:pPr>
            <a:r>
              <a:rPr sz="1400" spc="-5" dirty="0">
                <a:solidFill>
                  <a:srgbClr val="FFFFFF"/>
                </a:solidFill>
                <a:latin typeface="Calibri"/>
                <a:cs typeface="Calibri"/>
              </a:rPr>
              <a:t>We encourage new and growing organisations in the nuclear supply chain to participate in the NED </a:t>
            </a:r>
            <a:r>
              <a:rPr lang="en-GB" sz="1400" spc="-5" dirty="0">
                <a:solidFill>
                  <a:srgbClr val="FFFFFF"/>
                </a:solidFill>
                <a:latin typeface="Calibri"/>
                <a:cs typeface="Calibri"/>
              </a:rPr>
              <a:t>Programme </a:t>
            </a:r>
            <a:r>
              <a:rPr sz="1400" spc="-5" dirty="0">
                <a:solidFill>
                  <a:srgbClr val="FFFFFF"/>
                </a:solidFill>
                <a:latin typeface="Calibri"/>
                <a:cs typeface="Calibri"/>
              </a:rPr>
              <a:t>to benefit from the senior leadership experiences provided by a W</a:t>
            </a:r>
            <a:r>
              <a:rPr lang="en-GB" sz="1400" spc="-5" dirty="0" err="1">
                <a:solidFill>
                  <a:srgbClr val="FFFFFF"/>
                </a:solidFill>
                <a:latin typeface="Calibri"/>
                <a:cs typeface="Calibri"/>
              </a:rPr>
              <a:t>i</a:t>
            </a:r>
            <a:r>
              <a:rPr sz="1400" spc="-5" dirty="0">
                <a:solidFill>
                  <a:srgbClr val="FFFFFF"/>
                </a:solidFill>
                <a:latin typeface="Calibri"/>
                <a:cs typeface="Calibri"/>
              </a:rPr>
              <a:t>N NED. This will help set structure, routine discipline, and improved processes.</a:t>
            </a:r>
          </a:p>
          <a:p>
            <a:pPr>
              <a:lnSpc>
                <a:spcPct val="100000"/>
              </a:lnSpc>
              <a:spcBef>
                <a:spcPts val="35"/>
              </a:spcBef>
              <a:buClr>
                <a:srgbClr val="FFFFFF"/>
              </a:buClr>
              <a:buFont typeface="Calibri"/>
              <a:buChar char="•"/>
            </a:pPr>
            <a:endParaRPr sz="1400" spc="-5" dirty="0">
              <a:solidFill>
                <a:srgbClr val="FFFFFF"/>
              </a:solidFill>
              <a:latin typeface="Calibri"/>
              <a:cs typeface="Calibri"/>
            </a:endParaRPr>
          </a:p>
          <a:p>
            <a:pPr marL="240665" marR="5715" indent="-228600" algn="just">
              <a:lnSpc>
                <a:spcPct val="100000"/>
              </a:lnSpc>
              <a:spcBef>
                <a:spcPts val="5"/>
              </a:spcBef>
              <a:buChar char="•"/>
              <a:tabLst>
                <a:tab pos="241300" algn="l"/>
              </a:tabLst>
            </a:pPr>
            <a:r>
              <a:rPr sz="1400" spc="-5" dirty="0">
                <a:solidFill>
                  <a:srgbClr val="FFFFFF"/>
                </a:solidFill>
                <a:latin typeface="Calibri"/>
                <a:cs typeface="Calibri"/>
              </a:rPr>
              <a:t>We encourage mature and large leading organisations to participate and push from the forefront collabo-  rative change to create diverse boards. We also encourage those larger organisations to be an influencer over their supply chain. Inevitably this will move the sector forward to achieve the 2030 target.</a:t>
            </a:r>
          </a:p>
          <a:p>
            <a:pPr>
              <a:lnSpc>
                <a:spcPct val="100000"/>
              </a:lnSpc>
              <a:spcBef>
                <a:spcPts val="35"/>
              </a:spcBef>
            </a:pPr>
            <a:endParaRPr sz="1400" spc="-5" dirty="0">
              <a:solidFill>
                <a:srgbClr val="FFFFFF"/>
              </a:solidFill>
              <a:latin typeface="Calibri"/>
              <a:cs typeface="Calibri"/>
            </a:endParaRPr>
          </a:p>
          <a:p>
            <a:pPr marL="12700" marR="5080" algn="just">
              <a:lnSpc>
                <a:spcPct val="100000"/>
              </a:lnSpc>
            </a:pPr>
            <a:r>
              <a:rPr sz="1400" spc="-5" dirty="0">
                <a:solidFill>
                  <a:srgbClr val="FFFFFF"/>
                </a:solidFill>
                <a:latin typeface="Calibri"/>
                <a:cs typeface="Calibri"/>
              </a:rPr>
              <a:t>Your company can support the programme by giving women time from the day job to participate as part of  their career development and training pathway. This will aid to help support career development that will nat-  urally add benefit to your company’s skill base.</a:t>
            </a:r>
          </a:p>
          <a:p>
            <a:pPr>
              <a:lnSpc>
                <a:spcPct val="100000"/>
              </a:lnSpc>
              <a:spcBef>
                <a:spcPts val="35"/>
              </a:spcBef>
            </a:pPr>
            <a:endParaRPr sz="1400" spc="-5" dirty="0">
              <a:solidFill>
                <a:srgbClr val="FFFFFF"/>
              </a:solidFill>
              <a:latin typeface="Calibri"/>
              <a:cs typeface="Calibri"/>
            </a:endParaRPr>
          </a:p>
          <a:p>
            <a:pPr marL="12700" marR="8890" algn="just">
              <a:lnSpc>
                <a:spcPct val="100000"/>
              </a:lnSpc>
            </a:pPr>
            <a:r>
              <a:rPr sz="1400" spc="-5" dirty="0">
                <a:solidFill>
                  <a:srgbClr val="FFFFFF"/>
                </a:solidFill>
                <a:latin typeface="Calibri"/>
                <a:cs typeface="Calibri"/>
              </a:rPr>
              <a:t>The NED will be provided with free training and lived experiences to bring back and develop further in your  organisation.</a:t>
            </a:r>
            <a:endParaRPr lang="en-GB" sz="1400" spc="-5" dirty="0">
              <a:solidFill>
                <a:srgbClr val="FFFFFF"/>
              </a:solidFill>
              <a:latin typeface="Calibri"/>
              <a:cs typeface="Calibri"/>
            </a:endParaRPr>
          </a:p>
          <a:p>
            <a:pPr marL="12700" marR="8890" algn="just">
              <a:lnSpc>
                <a:spcPct val="100000"/>
              </a:lnSpc>
            </a:pPr>
            <a:endParaRPr lang="en-GB" sz="1400" spc="-5" dirty="0">
              <a:solidFill>
                <a:srgbClr val="584C71"/>
              </a:solidFill>
              <a:latin typeface="Calibri"/>
              <a:cs typeface="Calibri"/>
            </a:endParaRPr>
          </a:p>
          <a:p>
            <a:pPr marL="12700" marR="8890" algn="just"/>
            <a:r>
              <a:rPr lang="en-GB" sz="1400" b="1" spc="15" dirty="0">
                <a:solidFill>
                  <a:srgbClr val="584C71"/>
                </a:solidFill>
                <a:cs typeface="Calibri"/>
              </a:rPr>
              <a:t>To</a:t>
            </a:r>
            <a:r>
              <a:rPr lang="en-GB" sz="1400" b="1" spc="-85" dirty="0">
                <a:solidFill>
                  <a:srgbClr val="584C71"/>
                </a:solidFill>
                <a:cs typeface="Calibri"/>
              </a:rPr>
              <a:t> </a:t>
            </a:r>
            <a:r>
              <a:rPr lang="en-GB" sz="1400" b="1" spc="25" dirty="0">
                <a:solidFill>
                  <a:srgbClr val="584C71"/>
                </a:solidFill>
                <a:cs typeface="Calibri"/>
              </a:rPr>
              <a:t> find out more about our </a:t>
            </a:r>
            <a:r>
              <a:rPr lang="en-GB" sz="1400" b="1" spc="20" dirty="0">
                <a:solidFill>
                  <a:srgbClr val="584C71"/>
                </a:solidFill>
                <a:cs typeface="Calibri"/>
              </a:rPr>
              <a:t>WiN</a:t>
            </a:r>
            <a:r>
              <a:rPr lang="en-GB" sz="1400" b="1" spc="-85" dirty="0">
                <a:solidFill>
                  <a:srgbClr val="584C71"/>
                </a:solidFill>
                <a:cs typeface="Calibri"/>
              </a:rPr>
              <a:t> </a:t>
            </a:r>
            <a:r>
              <a:rPr lang="en-GB" sz="1400" b="1" spc="70" dirty="0">
                <a:solidFill>
                  <a:srgbClr val="584C71"/>
                </a:solidFill>
                <a:cs typeface="Calibri"/>
              </a:rPr>
              <a:t>NED Programme</a:t>
            </a:r>
            <a:r>
              <a:rPr lang="en-GB" sz="1400" b="1" dirty="0">
                <a:solidFill>
                  <a:srgbClr val="584C71"/>
                </a:solidFill>
                <a:cs typeface="Calibri"/>
              </a:rPr>
              <a:t>, please </a:t>
            </a:r>
            <a:r>
              <a:rPr lang="en-GB" sz="1400" b="1" spc="40" dirty="0">
                <a:solidFill>
                  <a:srgbClr val="584C71"/>
                </a:solidFill>
                <a:highlight>
                  <a:srgbClr val="FFFF00"/>
                </a:highlight>
                <a:cs typeface="Calibri"/>
              </a:rPr>
              <a:t>contact</a:t>
            </a:r>
            <a:r>
              <a:rPr lang="en-GB" sz="1400" b="1" spc="-85" dirty="0">
                <a:solidFill>
                  <a:srgbClr val="584C71"/>
                </a:solidFill>
                <a:highlight>
                  <a:srgbClr val="FFFF00"/>
                </a:highlight>
                <a:cs typeface="Calibri"/>
              </a:rPr>
              <a:t> </a:t>
            </a:r>
            <a:r>
              <a:rPr lang="en-GB" sz="1400" b="1" spc="15" dirty="0">
                <a:solidFill>
                  <a:srgbClr val="584C71"/>
                </a:solidFill>
                <a:highlight>
                  <a:srgbClr val="FFFF00"/>
                </a:highlight>
                <a:cs typeface="Calibri"/>
                <a:hlinkClick r:id="rId3"/>
              </a:rPr>
              <a:t>winukned@gmail.com</a:t>
            </a:r>
            <a:r>
              <a:rPr lang="en-GB" sz="1400" b="1" spc="15" dirty="0">
                <a:solidFill>
                  <a:srgbClr val="584C71"/>
                </a:solidFill>
                <a:highlight>
                  <a:srgbClr val="FFFF00"/>
                </a:highlight>
                <a:cs typeface="Calibri"/>
              </a:rPr>
              <a:t> </a:t>
            </a:r>
            <a:endParaRPr lang="en-GB" sz="1400" dirty="0">
              <a:solidFill>
                <a:srgbClr val="584C71"/>
              </a:solidFill>
              <a:highlight>
                <a:srgbClr val="FFFF00"/>
              </a:highlight>
              <a:cs typeface="Calibri"/>
            </a:endParaRPr>
          </a:p>
          <a:p>
            <a:pPr marL="12700" marR="8890" algn="just">
              <a:lnSpc>
                <a:spcPct val="100000"/>
              </a:lnSpc>
            </a:pPr>
            <a:endParaRPr sz="1400" spc="-5" dirty="0">
              <a:solidFill>
                <a:srgbClr val="FFFFFF"/>
              </a:solidFill>
              <a:latin typeface="Calibri"/>
              <a:cs typeface="Calibri"/>
            </a:endParaRPr>
          </a:p>
        </p:txBody>
      </p:sp>
      <p:grpSp>
        <p:nvGrpSpPr>
          <p:cNvPr id="73" name="Group 72">
            <a:extLst>
              <a:ext uri="{FF2B5EF4-FFF2-40B4-BE49-F238E27FC236}">
                <a16:creationId xmlns:a16="http://schemas.microsoft.com/office/drawing/2014/main" id="{E3A3FFB2-FDC3-B9B1-377F-BF7B76DC67BE}"/>
              </a:ext>
            </a:extLst>
          </p:cNvPr>
          <p:cNvGrpSpPr/>
          <p:nvPr/>
        </p:nvGrpSpPr>
        <p:grpSpPr>
          <a:xfrm>
            <a:off x="3321050" y="5575300"/>
            <a:ext cx="7768590" cy="660958"/>
            <a:chOff x="3321050" y="5752542"/>
            <a:chExt cx="7768590" cy="660958"/>
          </a:xfrm>
        </p:grpSpPr>
        <p:sp>
          <p:nvSpPr>
            <p:cNvPr id="8" name="object 8"/>
            <p:cNvSpPr/>
            <p:nvPr/>
          </p:nvSpPr>
          <p:spPr>
            <a:xfrm>
              <a:off x="5742282" y="5927091"/>
              <a:ext cx="526415" cy="486409"/>
            </a:xfrm>
            <a:custGeom>
              <a:avLst/>
              <a:gdLst/>
              <a:ahLst/>
              <a:cxnLst/>
              <a:rect l="l" t="t" r="r" b="b"/>
              <a:pathLst>
                <a:path w="526414" h="486410">
                  <a:moveTo>
                    <a:pt x="526376" y="486079"/>
                  </a:moveTo>
                  <a:lnTo>
                    <a:pt x="415798" y="402120"/>
                  </a:lnTo>
                  <a:lnTo>
                    <a:pt x="0" y="402120"/>
                  </a:lnTo>
                  <a:lnTo>
                    <a:pt x="0" y="0"/>
                  </a:lnTo>
                  <a:lnTo>
                    <a:pt x="526376" y="0"/>
                  </a:lnTo>
                  <a:lnTo>
                    <a:pt x="526376" y="486079"/>
                  </a:lnTo>
                  <a:close/>
                </a:path>
              </a:pathLst>
            </a:custGeom>
            <a:ln w="11925">
              <a:solidFill>
                <a:srgbClr val="623C94"/>
              </a:solidFill>
            </a:ln>
          </p:spPr>
          <p:txBody>
            <a:bodyPr wrap="square" lIns="0" tIns="0" rIns="0" bIns="0" rtlCol="0"/>
            <a:lstStyle/>
            <a:p>
              <a:endParaRPr/>
            </a:p>
          </p:txBody>
        </p:sp>
        <p:sp>
          <p:nvSpPr>
            <p:cNvPr id="9" name="object 9"/>
            <p:cNvSpPr/>
            <p:nvPr/>
          </p:nvSpPr>
          <p:spPr>
            <a:xfrm>
              <a:off x="6061916" y="5752542"/>
              <a:ext cx="466725" cy="431165"/>
            </a:xfrm>
            <a:custGeom>
              <a:avLst/>
              <a:gdLst/>
              <a:ahLst/>
              <a:cxnLst/>
              <a:rect l="l" t="t" r="r" b="b"/>
              <a:pathLst>
                <a:path w="466725" h="431164">
                  <a:moveTo>
                    <a:pt x="0" y="123736"/>
                  </a:moveTo>
                  <a:lnTo>
                    <a:pt x="0" y="0"/>
                  </a:lnTo>
                  <a:lnTo>
                    <a:pt x="466559" y="0"/>
                  </a:lnTo>
                  <a:lnTo>
                    <a:pt x="466559" y="430847"/>
                  </a:lnTo>
                  <a:lnTo>
                    <a:pt x="368553" y="356425"/>
                  </a:lnTo>
                  <a:lnTo>
                    <a:pt x="253187" y="356425"/>
                  </a:lnTo>
                </a:path>
              </a:pathLst>
            </a:custGeom>
            <a:ln w="11925">
              <a:solidFill>
                <a:srgbClr val="623C94"/>
              </a:solidFill>
            </a:ln>
          </p:spPr>
          <p:txBody>
            <a:bodyPr wrap="square" lIns="0" tIns="0" rIns="0" bIns="0" rtlCol="0"/>
            <a:lstStyle/>
            <a:p>
              <a:endParaRPr/>
            </a:p>
          </p:txBody>
        </p:sp>
        <p:sp>
          <p:nvSpPr>
            <p:cNvPr id="66" name="TextBox 65">
              <a:extLst>
                <a:ext uri="{FF2B5EF4-FFF2-40B4-BE49-F238E27FC236}">
                  <a16:creationId xmlns:a16="http://schemas.microsoft.com/office/drawing/2014/main" id="{F5ED778C-1E2C-7065-F1C8-4F28B13C84F0}"/>
                </a:ext>
              </a:extLst>
            </p:cNvPr>
            <p:cNvSpPr txBox="1"/>
            <p:nvPr/>
          </p:nvSpPr>
          <p:spPr>
            <a:xfrm>
              <a:off x="3321050" y="5776886"/>
              <a:ext cx="7768590" cy="400110"/>
            </a:xfrm>
            <a:prstGeom prst="rect">
              <a:avLst/>
            </a:prstGeom>
            <a:noFill/>
          </p:spPr>
          <p:txBody>
            <a:bodyPr wrap="square">
              <a:spAutoFit/>
            </a:bodyPr>
            <a:lstStyle/>
            <a:p>
              <a:pPr marL="2236470">
                <a:lnSpc>
                  <a:spcPct val="100000"/>
                </a:lnSpc>
                <a:spcBef>
                  <a:spcPts val="100"/>
                </a:spcBef>
              </a:pPr>
              <a:r>
                <a:rPr lang="en-GB" sz="1800" b="1" spc="-130" dirty="0">
                  <a:solidFill>
                    <a:srgbClr val="795CA4"/>
                  </a:solidFill>
                  <a:latin typeface="Helvetica 55 Roman"/>
                  <a:cs typeface="Helvetica 55 Roman"/>
                </a:rPr>
                <a:t>                    </a:t>
              </a:r>
              <a:r>
                <a:rPr lang="en-GB" sz="2000" b="1" spc="-100" dirty="0">
                  <a:solidFill>
                    <a:srgbClr val="584C71"/>
                  </a:solidFill>
                  <a:latin typeface="+mj-lt"/>
                </a:rPr>
                <a:t>Testimonials</a:t>
              </a:r>
            </a:p>
          </p:txBody>
        </p:sp>
      </p:grpSp>
      <p:grpSp>
        <p:nvGrpSpPr>
          <p:cNvPr id="74" name="Group 73">
            <a:extLst>
              <a:ext uri="{FF2B5EF4-FFF2-40B4-BE49-F238E27FC236}">
                <a16:creationId xmlns:a16="http://schemas.microsoft.com/office/drawing/2014/main" id="{AAB96E2E-0925-7C56-29AC-0BEBE47393A6}"/>
              </a:ext>
            </a:extLst>
          </p:cNvPr>
          <p:cNvGrpSpPr/>
          <p:nvPr/>
        </p:nvGrpSpPr>
        <p:grpSpPr>
          <a:xfrm>
            <a:off x="325727" y="7743904"/>
            <a:ext cx="7647344" cy="1107996"/>
            <a:chOff x="325727" y="6493906"/>
            <a:chExt cx="7647344" cy="1107996"/>
          </a:xfrm>
        </p:grpSpPr>
        <p:grpSp>
          <p:nvGrpSpPr>
            <p:cNvPr id="64" name="Group 63">
              <a:extLst>
                <a:ext uri="{FF2B5EF4-FFF2-40B4-BE49-F238E27FC236}">
                  <a16:creationId xmlns:a16="http://schemas.microsoft.com/office/drawing/2014/main" id="{FE6F3B25-4FCB-6280-79F7-A236902EC1A0}"/>
                </a:ext>
              </a:extLst>
            </p:cNvPr>
            <p:cNvGrpSpPr/>
            <p:nvPr/>
          </p:nvGrpSpPr>
          <p:grpSpPr>
            <a:xfrm>
              <a:off x="325727" y="6565900"/>
              <a:ext cx="389077" cy="541502"/>
              <a:chOff x="779724" y="6358207"/>
              <a:chExt cx="389077" cy="541502"/>
            </a:xfrm>
          </p:grpSpPr>
          <p:sp>
            <p:nvSpPr>
              <p:cNvPr id="2" name="object 2"/>
              <p:cNvSpPr/>
              <p:nvPr/>
            </p:nvSpPr>
            <p:spPr>
              <a:xfrm>
                <a:off x="1061994" y="6702948"/>
                <a:ext cx="0" cy="89535"/>
              </a:xfrm>
              <a:custGeom>
                <a:avLst/>
                <a:gdLst/>
                <a:ahLst/>
                <a:cxnLst/>
                <a:rect l="l" t="t" r="r" b="b"/>
                <a:pathLst>
                  <a:path h="89535">
                    <a:moveTo>
                      <a:pt x="0" y="0"/>
                    </a:moveTo>
                    <a:lnTo>
                      <a:pt x="0" y="89077"/>
                    </a:lnTo>
                  </a:path>
                </a:pathLst>
              </a:custGeom>
              <a:ln w="12496">
                <a:solidFill>
                  <a:srgbClr val="623C94"/>
                </a:solidFill>
              </a:ln>
            </p:spPr>
            <p:txBody>
              <a:bodyPr wrap="square" lIns="0" tIns="0" rIns="0" bIns="0" rtlCol="0"/>
              <a:lstStyle/>
              <a:p>
                <a:endParaRPr/>
              </a:p>
            </p:txBody>
          </p:sp>
          <p:sp>
            <p:nvSpPr>
              <p:cNvPr id="3" name="object 3"/>
              <p:cNvSpPr/>
              <p:nvPr/>
            </p:nvSpPr>
            <p:spPr>
              <a:xfrm>
                <a:off x="1017315" y="6747487"/>
                <a:ext cx="89535" cy="0"/>
              </a:xfrm>
              <a:custGeom>
                <a:avLst/>
                <a:gdLst/>
                <a:ahLst/>
                <a:cxnLst/>
                <a:rect l="l" t="t" r="r" b="b"/>
                <a:pathLst>
                  <a:path w="89534">
                    <a:moveTo>
                      <a:pt x="89369" y="0"/>
                    </a:moveTo>
                    <a:lnTo>
                      <a:pt x="0" y="0"/>
                    </a:lnTo>
                  </a:path>
                </a:pathLst>
              </a:custGeom>
              <a:ln w="12496">
                <a:solidFill>
                  <a:srgbClr val="623C94"/>
                </a:solidFill>
              </a:ln>
            </p:spPr>
            <p:txBody>
              <a:bodyPr wrap="square" lIns="0" tIns="0" rIns="0" bIns="0" rtlCol="0"/>
              <a:lstStyle/>
              <a:p>
                <a:endParaRPr/>
              </a:p>
            </p:txBody>
          </p:sp>
          <p:sp>
            <p:nvSpPr>
              <p:cNvPr id="4" name="object 4"/>
              <p:cNvSpPr/>
              <p:nvPr/>
            </p:nvSpPr>
            <p:spPr>
              <a:xfrm>
                <a:off x="1042334" y="6869801"/>
                <a:ext cx="0" cy="29845"/>
              </a:xfrm>
              <a:custGeom>
                <a:avLst/>
                <a:gdLst/>
                <a:ahLst/>
                <a:cxnLst/>
                <a:rect l="l" t="t" r="r" b="b"/>
                <a:pathLst>
                  <a:path h="29845">
                    <a:moveTo>
                      <a:pt x="0" y="0"/>
                    </a:moveTo>
                    <a:lnTo>
                      <a:pt x="0" y="29819"/>
                    </a:lnTo>
                  </a:path>
                </a:pathLst>
              </a:custGeom>
              <a:ln w="12496">
                <a:solidFill>
                  <a:srgbClr val="623C94"/>
                </a:solidFill>
              </a:ln>
            </p:spPr>
            <p:txBody>
              <a:bodyPr wrap="square" lIns="0" tIns="0" rIns="0" bIns="0" rtlCol="0"/>
              <a:lstStyle/>
              <a:p>
                <a:endParaRPr/>
              </a:p>
            </p:txBody>
          </p:sp>
          <p:sp>
            <p:nvSpPr>
              <p:cNvPr id="5" name="object 5"/>
              <p:cNvSpPr/>
              <p:nvPr/>
            </p:nvSpPr>
            <p:spPr>
              <a:xfrm>
                <a:off x="779724" y="6598084"/>
                <a:ext cx="229235" cy="301625"/>
              </a:xfrm>
              <a:custGeom>
                <a:avLst/>
                <a:gdLst/>
                <a:ahLst/>
                <a:cxnLst/>
                <a:rect l="l" t="t" r="r" b="b"/>
                <a:pathLst>
                  <a:path w="229234" h="301625">
                    <a:moveTo>
                      <a:pt x="0" y="301536"/>
                    </a:moveTo>
                    <a:lnTo>
                      <a:pt x="0" y="130886"/>
                    </a:lnTo>
                    <a:lnTo>
                      <a:pt x="10316" y="79938"/>
                    </a:lnTo>
                    <a:lnTo>
                      <a:pt x="38454" y="38334"/>
                    </a:lnTo>
                    <a:lnTo>
                      <a:pt x="80190" y="10285"/>
                    </a:lnTo>
                    <a:lnTo>
                      <a:pt x="131305" y="0"/>
                    </a:lnTo>
                    <a:lnTo>
                      <a:pt x="159567" y="3040"/>
                    </a:lnTo>
                    <a:lnTo>
                      <a:pt x="185708" y="11730"/>
                    </a:lnTo>
                    <a:lnTo>
                      <a:pt x="209082" y="25422"/>
                    </a:lnTo>
                    <a:lnTo>
                      <a:pt x="229044" y="43472"/>
                    </a:lnTo>
                  </a:path>
                </a:pathLst>
              </a:custGeom>
              <a:ln w="12496">
                <a:solidFill>
                  <a:srgbClr val="623C94"/>
                </a:solidFill>
              </a:ln>
            </p:spPr>
            <p:txBody>
              <a:bodyPr wrap="square" lIns="0" tIns="0" rIns="0" bIns="0" rtlCol="0"/>
              <a:lstStyle/>
              <a:p>
                <a:endParaRPr/>
              </a:p>
            </p:txBody>
          </p:sp>
          <p:sp>
            <p:nvSpPr>
              <p:cNvPr id="6" name="object 6"/>
              <p:cNvSpPr/>
              <p:nvPr/>
            </p:nvSpPr>
            <p:spPr>
              <a:xfrm>
                <a:off x="804222" y="6358207"/>
                <a:ext cx="213614" cy="212979"/>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955200" y="6640997"/>
                <a:ext cx="213601" cy="212979"/>
              </a:xfrm>
              <a:prstGeom prst="rect">
                <a:avLst/>
              </a:prstGeom>
              <a:blipFill>
                <a:blip r:embed="rId5" cstate="print"/>
                <a:stretch>
                  <a:fillRect/>
                </a:stretch>
              </a:blipFill>
            </p:spPr>
            <p:txBody>
              <a:bodyPr wrap="square" lIns="0" tIns="0" rIns="0" bIns="0" rtlCol="0"/>
              <a:lstStyle/>
              <a:p>
                <a:endParaRPr/>
              </a:p>
            </p:txBody>
          </p:sp>
        </p:grpSp>
        <p:sp>
          <p:nvSpPr>
            <p:cNvPr id="70" name="TextBox 69">
              <a:extLst>
                <a:ext uri="{FF2B5EF4-FFF2-40B4-BE49-F238E27FC236}">
                  <a16:creationId xmlns:a16="http://schemas.microsoft.com/office/drawing/2014/main" id="{485694DA-4E9F-6E86-36EE-F96D6F4C5627}"/>
                </a:ext>
              </a:extLst>
            </p:cNvPr>
            <p:cNvSpPr txBox="1"/>
            <p:nvPr/>
          </p:nvSpPr>
          <p:spPr>
            <a:xfrm>
              <a:off x="803830" y="6493906"/>
              <a:ext cx="7169241" cy="1107996"/>
            </a:xfrm>
            <a:prstGeom prst="rect">
              <a:avLst/>
            </a:prstGeom>
            <a:noFill/>
          </p:spPr>
          <p:txBody>
            <a:bodyPr wrap="square">
              <a:spAutoFit/>
            </a:bodyPr>
            <a:lstStyle/>
            <a:p>
              <a:pPr algn="just"/>
              <a:r>
                <a:rPr lang="en-GB" sz="1100" b="1" dirty="0">
                  <a:solidFill>
                    <a:srgbClr val="584C71"/>
                  </a:solidFill>
                  <a:latin typeface="Calibri"/>
                  <a:cs typeface="Calibri"/>
                </a:rPr>
                <a:t>Hayley Critchley </a:t>
              </a:r>
              <a:r>
                <a:rPr lang="en-GB" sz="1100" dirty="0">
                  <a:solidFill>
                    <a:srgbClr val="584C71"/>
                  </a:solidFill>
                  <a:latin typeface="Calibri"/>
                  <a:cs typeface="Calibri"/>
                </a:rPr>
                <a:t>was placed on the British Energy Coast Business Cluster (BECBC) Board. </a:t>
              </a:r>
              <a:r>
                <a:rPr lang="en-GB" sz="1100" b="1" dirty="0">
                  <a:solidFill>
                    <a:srgbClr val="584C71"/>
                  </a:solidFill>
                  <a:latin typeface="Calibri"/>
                  <a:cs typeface="Calibri"/>
                </a:rPr>
                <a:t>Diane Richardson </a:t>
              </a:r>
              <a:r>
                <a:rPr lang="en-GB" sz="1100" dirty="0">
                  <a:solidFill>
                    <a:srgbClr val="584C71"/>
                  </a:solidFill>
                  <a:latin typeface="Calibri"/>
                  <a:cs typeface="Calibri"/>
                </a:rPr>
                <a:t>CEO of BECBC stated…. “In the same way that organisations benefit from having diverse voices in the room and at the table, so do sectors and we’re all aware that the nuclear sector needs more female voices in senior roles and on boards. Taking part in the WiN NED programme means we can help make that happen but beyond that we also benefit because we bring a “new nuclear” voice into the room with experience from Sizewell C projects when we were more heavily related to nuclear decommissioning. Matching our organisational needs to sector needs means the scheme delivers a win-win scenario”.</a:t>
              </a:r>
            </a:p>
          </p:txBody>
        </p:sp>
      </p:grpSp>
      <p:grpSp>
        <p:nvGrpSpPr>
          <p:cNvPr id="75" name="Group 74">
            <a:extLst>
              <a:ext uri="{FF2B5EF4-FFF2-40B4-BE49-F238E27FC236}">
                <a16:creationId xmlns:a16="http://schemas.microsoft.com/office/drawing/2014/main" id="{DBCC9738-53E4-396C-E787-43611BD2F21A}"/>
              </a:ext>
            </a:extLst>
          </p:cNvPr>
          <p:cNvGrpSpPr/>
          <p:nvPr/>
        </p:nvGrpSpPr>
        <p:grpSpPr>
          <a:xfrm>
            <a:off x="204483" y="8898902"/>
            <a:ext cx="7688567" cy="1277273"/>
            <a:chOff x="204483" y="8076505"/>
            <a:chExt cx="7688567" cy="1277273"/>
          </a:xfrm>
        </p:grpSpPr>
        <p:grpSp>
          <p:nvGrpSpPr>
            <p:cNvPr id="63" name="Group 62">
              <a:extLst>
                <a:ext uri="{FF2B5EF4-FFF2-40B4-BE49-F238E27FC236}">
                  <a16:creationId xmlns:a16="http://schemas.microsoft.com/office/drawing/2014/main" id="{5461B324-C971-771E-53C4-DC1BAEAE05F5}"/>
                </a:ext>
              </a:extLst>
            </p:cNvPr>
            <p:cNvGrpSpPr/>
            <p:nvPr/>
          </p:nvGrpSpPr>
          <p:grpSpPr>
            <a:xfrm>
              <a:off x="7503973" y="8185428"/>
              <a:ext cx="389077" cy="541502"/>
              <a:chOff x="7035524" y="7079615"/>
              <a:chExt cx="389077" cy="541502"/>
            </a:xfrm>
          </p:grpSpPr>
          <p:sp>
            <p:nvSpPr>
              <p:cNvPr id="12" name="object 12"/>
              <p:cNvSpPr/>
              <p:nvPr/>
            </p:nvSpPr>
            <p:spPr>
              <a:xfrm>
                <a:off x="7317794" y="7424357"/>
                <a:ext cx="0" cy="89535"/>
              </a:xfrm>
              <a:custGeom>
                <a:avLst/>
                <a:gdLst/>
                <a:ahLst/>
                <a:cxnLst/>
                <a:rect l="l" t="t" r="r" b="b"/>
                <a:pathLst>
                  <a:path h="89534">
                    <a:moveTo>
                      <a:pt x="0" y="0"/>
                    </a:moveTo>
                    <a:lnTo>
                      <a:pt x="0" y="89077"/>
                    </a:lnTo>
                  </a:path>
                </a:pathLst>
              </a:custGeom>
              <a:ln w="12496">
                <a:solidFill>
                  <a:srgbClr val="3EBDAB"/>
                </a:solidFill>
              </a:ln>
            </p:spPr>
            <p:txBody>
              <a:bodyPr wrap="square" lIns="0" tIns="0" rIns="0" bIns="0" rtlCol="0"/>
              <a:lstStyle/>
              <a:p>
                <a:endParaRPr>
                  <a:solidFill>
                    <a:srgbClr val="584C71"/>
                  </a:solidFill>
                </a:endParaRPr>
              </a:p>
            </p:txBody>
          </p:sp>
          <p:sp>
            <p:nvSpPr>
              <p:cNvPr id="13" name="object 13"/>
              <p:cNvSpPr/>
              <p:nvPr/>
            </p:nvSpPr>
            <p:spPr>
              <a:xfrm>
                <a:off x="7273115" y="7468895"/>
                <a:ext cx="89535" cy="0"/>
              </a:xfrm>
              <a:custGeom>
                <a:avLst/>
                <a:gdLst/>
                <a:ahLst/>
                <a:cxnLst/>
                <a:rect l="l" t="t" r="r" b="b"/>
                <a:pathLst>
                  <a:path w="89534">
                    <a:moveTo>
                      <a:pt x="89369" y="0"/>
                    </a:moveTo>
                    <a:lnTo>
                      <a:pt x="0" y="0"/>
                    </a:lnTo>
                  </a:path>
                </a:pathLst>
              </a:custGeom>
              <a:ln w="12496">
                <a:solidFill>
                  <a:srgbClr val="3EBDAB"/>
                </a:solidFill>
              </a:ln>
            </p:spPr>
            <p:txBody>
              <a:bodyPr wrap="square" lIns="0" tIns="0" rIns="0" bIns="0" rtlCol="0"/>
              <a:lstStyle/>
              <a:p>
                <a:endParaRPr>
                  <a:solidFill>
                    <a:srgbClr val="584C71"/>
                  </a:solidFill>
                </a:endParaRPr>
              </a:p>
            </p:txBody>
          </p:sp>
          <p:sp>
            <p:nvSpPr>
              <p:cNvPr id="14" name="object 14"/>
              <p:cNvSpPr/>
              <p:nvPr/>
            </p:nvSpPr>
            <p:spPr>
              <a:xfrm>
                <a:off x="7298135" y="7591209"/>
                <a:ext cx="0" cy="29845"/>
              </a:xfrm>
              <a:custGeom>
                <a:avLst/>
                <a:gdLst/>
                <a:ahLst/>
                <a:cxnLst/>
                <a:rect l="l" t="t" r="r" b="b"/>
                <a:pathLst>
                  <a:path h="29845">
                    <a:moveTo>
                      <a:pt x="0" y="0"/>
                    </a:moveTo>
                    <a:lnTo>
                      <a:pt x="0" y="29819"/>
                    </a:lnTo>
                  </a:path>
                </a:pathLst>
              </a:custGeom>
              <a:ln w="12496">
                <a:solidFill>
                  <a:srgbClr val="3EBDAB"/>
                </a:solidFill>
              </a:ln>
            </p:spPr>
            <p:txBody>
              <a:bodyPr wrap="square" lIns="0" tIns="0" rIns="0" bIns="0" rtlCol="0"/>
              <a:lstStyle/>
              <a:p>
                <a:endParaRPr>
                  <a:solidFill>
                    <a:srgbClr val="584C71"/>
                  </a:solidFill>
                </a:endParaRPr>
              </a:p>
            </p:txBody>
          </p:sp>
          <p:sp>
            <p:nvSpPr>
              <p:cNvPr id="15" name="object 15"/>
              <p:cNvSpPr/>
              <p:nvPr/>
            </p:nvSpPr>
            <p:spPr>
              <a:xfrm>
                <a:off x="7035524" y="7319492"/>
                <a:ext cx="229235" cy="301625"/>
              </a:xfrm>
              <a:custGeom>
                <a:avLst/>
                <a:gdLst/>
                <a:ahLst/>
                <a:cxnLst/>
                <a:rect l="l" t="t" r="r" b="b"/>
                <a:pathLst>
                  <a:path w="229234" h="301625">
                    <a:moveTo>
                      <a:pt x="0" y="301536"/>
                    </a:moveTo>
                    <a:lnTo>
                      <a:pt x="0" y="130886"/>
                    </a:lnTo>
                    <a:lnTo>
                      <a:pt x="10316" y="79938"/>
                    </a:lnTo>
                    <a:lnTo>
                      <a:pt x="38454" y="38334"/>
                    </a:lnTo>
                    <a:lnTo>
                      <a:pt x="80190" y="10285"/>
                    </a:lnTo>
                    <a:lnTo>
                      <a:pt x="131305" y="0"/>
                    </a:lnTo>
                    <a:lnTo>
                      <a:pt x="159567" y="3040"/>
                    </a:lnTo>
                    <a:lnTo>
                      <a:pt x="185708" y="11730"/>
                    </a:lnTo>
                    <a:lnTo>
                      <a:pt x="209082" y="25422"/>
                    </a:lnTo>
                    <a:lnTo>
                      <a:pt x="229044" y="43472"/>
                    </a:lnTo>
                  </a:path>
                </a:pathLst>
              </a:custGeom>
              <a:ln w="12496">
                <a:solidFill>
                  <a:srgbClr val="3EBDAB"/>
                </a:solidFill>
              </a:ln>
            </p:spPr>
            <p:txBody>
              <a:bodyPr wrap="square" lIns="0" tIns="0" rIns="0" bIns="0" rtlCol="0"/>
              <a:lstStyle/>
              <a:p>
                <a:endParaRPr>
                  <a:solidFill>
                    <a:srgbClr val="584C71"/>
                  </a:solidFill>
                </a:endParaRPr>
              </a:p>
            </p:txBody>
          </p:sp>
          <p:sp>
            <p:nvSpPr>
              <p:cNvPr id="16" name="object 16"/>
              <p:cNvSpPr/>
              <p:nvPr/>
            </p:nvSpPr>
            <p:spPr>
              <a:xfrm>
                <a:off x="7060022" y="7079615"/>
                <a:ext cx="213613" cy="212979"/>
              </a:xfrm>
              <a:prstGeom prst="rect">
                <a:avLst/>
              </a:prstGeom>
              <a:blipFill>
                <a:blip r:embed="rId6" cstate="print"/>
                <a:stretch>
                  <a:fillRect/>
                </a:stretch>
              </a:blipFill>
            </p:spPr>
            <p:txBody>
              <a:bodyPr wrap="square" lIns="0" tIns="0" rIns="0" bIns="0" rtlCol="0"/>
              <a:lstStyle/>
              <a:p>
                <a:endParaRPr>
                  <a:solidFill>
                    <a:srgbClr val="584C71"/>
                  </a:solidFill>
                </a:endParaRPr>
              </a:p>
            </p:txBody>
          </p:sp>
          <p:sp>
            <p:nvSpPr>
              <p:cNvPr id="17" name="object 17"/>
              <p:cNvSpPr/>
              <p:nvPr/>
            </p:nvSpPr>
            <p:spPr>
              <a:xfrm>
                <a:off x="7211000" y="7362405"/>
                <a:ext cx="213601" cy="212979"/>
              </a:xfrm>
              <a:prstGeom prst="rect">
                <a:avLst/>
              </a:prstGeom>
              <a:blipFill>
                <a:blip r:embed="rId7" cstate="print"/>
                <a:stretch>
                  <a:fillRect/>
                </a:stretch>
              </a:blipFill>
            </p:spPr>
            <p:txBody>
              <a:bodyPr wrap="square" lIns="0" tIns="0" rIns="0" bIns="0" rtlCol="0"/>
              <a:lstStyle/>
              <a:p>
                <a:endParaRPr>
                  <a:solidFill>
                    <a:srgbClr val="584C71"/>
                  </a:solidFill>
                </a:endParaRPr>
              </a:p>
            </p:txBody>
          </p:sp>
        </p:grpSp>
        <p:sp>
          <p:nvSpPr>
            <p:cNvPr id="71" name="TextBox 70">
              <a:extLst>
                <a:ext uri="{FF2B5EF4-FFF2-40B4-BE49-F238E27FC236}">
                  <a16:creationId xmlns:a16="http://schemas.microsoft.com/office/drawing/2014/main" id="{A1E7859F-DC76-40E6-29CA-1F3E9E5414E7}"/>
                </a:ext>
              </a:extLst>
            </p:cNvPr>
            <p:cNvSpPr txBox="1"/>
            <p:nvPr/>
          </p:nvSpPr>
          <p:spPr>
            <a:xfrm>
              <a:off x="204483" y="8076505"/>
              <a:ext cx="7169240" cy="1277273"/>
            </a:xfrm>
            <a:prstGeom prst="rect">
              <a:avLst/>
            </a:prstGeom>
            <a:noFill/>
          </p:spPr>
          <p:txBody>
            <a:bodyPr wrap="square">
              <a:spAutoFit/>
            </a:bodyPr>
            <a:lstStyle/>
            <a:p>
              <a:pPr algn="just"/>
              <a:r>
                <a:rPr lang="en-GB" sz="1100" b="1" dirty="0">
                  <a:solidFill>
                    <a:srgbClr val="3EBDAB"/>
                  </a:solidFill>
                  <a:latin typeface="Calibri"/>
                  <a:cs typeface="Calibri"/>
                </a:rPr>
                <a:t>Eleri Wyn Joyce </a:t>
              </a:r>
              <a:r>
                <a:rPr lang="en-GB" sz="1100" dirty="0">
                  <a:solidFill>
                    <a:srgbClr val="3EBDAB"/>
                  </a:solidFill>
                  <a:latin typeface="Calibri"/>
                  <a:cs typeface="Calibri"/>
                </a:rPr>
                <a:t>was placed on the Great British Nuclear Board (GBN) Board. </a:t>
              </a:r>
              <a:r>
                <a:rPr lang="en-GB" sz="1100" b="1" dirty="0">
                  <a:solidFill>
                    <a:srgbClr val="3EBDAB"/>
                  </a:solidFill>
                  <a:latin typeface="Calibri"/>
                  <a:cs typeface="Calibri"/>
                </a:rPr>
                <a:t>Simon Bowen </a:t>
              </a:r>
              <a:r>
                <a:rPr lang="en-GB" sz="1100" dirty="0">
                  <a:solidFill>
                    <a:srgbClr val="3EBDAB"/>
                  </a:solidFill>
                  <a:latin typeface="Calibri"/>
                  <a:cs typeface="Calibri"/>
                </a:rPr>
                <a:t>Interim Chair of GBN took part in the panel discussions at the WIN conference and stated “High Performing Boards need people of different backgrounds and perspectives to bring a real cognitive diversity to board discussions. Getting access to really talented people is a challenge that we all face and thus when WiN launched the NED programme it was a complete gift for us as an organisation. Eleri Joyce joined the Board as part of the programme a few months ago and is now contributing as much as she is learning bringing real value to GBN. It’s a brilliant scheme and I intend to use it in all of the Boards I am part of; Thank you to the WiN team!</a:t>
              </a:r>
              <a:r>
                <a:rPr lang="en-GB" sz="1100" b="1" dirty="0">
                  <a:solidFill>
                    <a:srgbClr val="3EBDAB"/>
                  </a:solidFill>
                  <a:latin typeface="Calibri"/>
                  <a:cs typeface="Calibri"/>
                </a:rPr>
                <a:t>”</a:t>
              </a:r>
              <a:endParaRPr lang="en-GB" sz="1100" dirty="0">
                <a:solidFill>
                  <a:srgbClr val="3EBDAB"/>
                </a:solidFill>
                <a:latin typeface="Calibri"/>
                <a:cs typeface="Calibri"/>
              </a:endParaRPr>
            </a:p>
          </p:txBody>
        </p:sp>
      </p:grpSp>
      <p:grpSp>
        <p:nvGrpSpPr>
          <p:cNvPr id="76" name="Group 75">
            <a:extLst>
              <a:ext uri="{FF2B5EF4-FFF2-40B4-BE49-F238E27FC236}">
                <a16:creationId xmlns:a16="http://schemas.microsoft.com/office/drawing/2014/main" id="{BF595B71-5F9B-18A9-6896-CD11B773C836}"/>
              </a:ext>
            </a:extLst>
          </p:cNvPr>
          <p:cNvGrpSpPr/>
          <p:nvPr/>
        </p:nvGrpSpPr>
        <p:grpSpPr>
          <a:xfrm>
            <a:off x="350225" y="10199181"/>
            <a:ext cx="7622846" cy="938719"/>
            <a:chOff x="350225" y="9721207"/>
            <a:chExt cx="7622846" cy="938719"/>
          </a:xfrm>
        </p:grpSpPr>
        <p:grpSp>
          <p:nvGrpSpPr>
            <p:cNvPr id="62" name="Group 61">
              <a:extLst>
                <a:ext uri="{FF2B5EF4-FFF2-40B4-BE49-F238E27FC236}">
                  <a16:creationId xmlns:a16="http://schemas.microsoft.com/office/drawing/2014/main" id="{BA25196D-144B-3454-CD02-59F58F9B3F1D}"/>
                </a:ext>
              </a:extLst>
            </p:cNvPr>
            <p:cNvGrpSpPr/>
            <p:nvPr/>
          </p:nvGrpSpPr>
          <p:grpSpPr>
            <a:xfrm>
              <a:off x="350225" y="9834398"/>
              <a:ext cx="389077" cy="541502"/>
              <a:chOff x="757624" y="7930675"/>
              <a:chExt cx="389077" cy="541502"/>
            </a:xfrm>
          </p:grpSpPr>
          <p:sp>
            <p:nvSpPr>
              <p:cNvPr id="19" name="object 19"/>
              <p:cNvSpPr/>
              <p:nvPr/>
            </p:nvSpPr>
            <p:spPr>
              <a:xfrm>
                <a:off x="1039895" y="8275416"/>
                <a:ext cx="0" cy="89535"/>
              </a:xfrm>
              <a:custGeom>
                <a:avLst/>
                <a:gdLst/>
                <a:ahLst/>
                <a:cxnLst/>
                <a:rect l="l" t="t" r="r" b="b"/>
                <a:pathLst>
                  <a:path h="89534">
                    <a:moveTo>
                      <a:pt x="0" y="0"/>
                    </a:moveTo>
                    <a:lnTo>
                      <a:pt x="0" y="89077"/>
                    </a:lnTo>
                  </a:path>
                </a:pathLst>
              </a:custGeom>
              <a:ln w="12496">
                <a:solidFill>
                  <a:srgbClr val="1E0E3F"/>
                </a:solidFill>
              </a:ln>
            </p:spPr>
            <p:txBody>
              <a:bodyPr wrap="square" lIns="0" tIns="0" rIns="0" bIns="0" rtlCol="0"/>
              <a:lstStyle/>
              <a:p>
                <a:endParaRPr/>
              </a:p>
            </p:txBody>
          </p:sp>
          <p:sp>
            <p:nvSpPr>
              <p:cNvPr id="20" name="object 20"/>
              <p:cNvSpPr/>
              <p:nvPr/>
            </p:nvSpPr>
            <p:spPr>
              <a:xfrm>
                <a:off x="995216" y="8319955"/>
                <a:ext cx="89535" cy="0"/>
              </a:xfrm>
              <a:custGeom>
                <a:avLst/>
                <a:gdLst/>
                <a:ahLst/>
                <a:cxnLst/>
                <a:rect l="l" t="t" r="r" b="b"/>
                <a:pathLst>
                  <a:path w="89534">
                    <a:moveTo>
                      <a:pt x="89369" y="0"/>
                    </a:moveTo>
                    <a:lnTo>
                      <a:pt x="0" y="0"/>
                    </a:lnTo>
                  </a:path>
                </a:pathLst>
              </a:custGeom>
              <a:ln w="12496">
                <a:solidFill>
                  <a:srgbClr val="1E0E3F"/>
                </a:solidFill>
              </a:ln>
            </p:spPr>
            <p:txBody>
              <a:bodyPr wrap="square" lIns="0" tIns="0" rIns="0" bIns="0" rtlCol="0"/>
              <a:lstStyle/>
              <a:p>
                <a:endParaRPr/>
              </a:p>
            </p:txBody>
          </p:sp>
          <p:sp>
            <p:nvSpPr>
              <p:cNvPr id="21" name="object 21"/>
              <p:cNvSpPr/>
              <p:nvPr/>
            </p:nvSpPr>
            <p:spPr>
              <a:xfrm>
                <a:off x="1020235" y="8442269"/>
                <a:ext cx="0" cy="29845"/>
              </a:xfrm>
              <a:custGeom>
                <a:avLst/>
                <a:gdLst/>
                <a:ahLst/>
                <a:cxnLst/>
                <a:rect l="l" t="t" r="r" b="b"/>
                <a:pathLst>
                  <a:path h="29845">
                    <a:moveTo>
                      <a:pt x="0" y="0"/>
                    </a:moveTo>
                    <a:lnTo>
                      <a:pt x="0" y="29819"/>
                    </a:lnTo>
                  </a:path>
                </a:pathLst>
              </a:custGeom>
              <a:ln w="12496">
                <a:solidFill>
                  <a:srgbClr val="1E0E3F"/>
                </a:solidFill>
              </a:ln>
            </p:spPr>
            <p:txBody>
              <a:bodyPr wrap="square" lIns="0" tIns="0" rIns="0" bIns="0" rtlCol="0"/>
              <a:lstStyle/>
              <a:p>
                <a:endParaRPr/>
              </a:p>
            </p:txBody>
          </p:sp>
          <p:sp>
            <p:nvSpPr>
              <p:cNvPr id="22" name="object 22"/>
              <p:cNvSpPr/>
              <p:nvPr/>
            </p:nvSpPr>
            <p:spPr>
              <a:xfrm>
                <a:off x="757624" y="8170552"/>
                <a:ext cx="229235" cy="301625"/>
              </a:xfrm>
              <a:custGeom>
                <a:avLst/>
                <a:gdLst/>
                <a:ahLst/>
                <a:cxnLst/>
                <a:rect l="l" t="t" r="r" b="b"/>
                <a:pathLst>
                  <a:path w="229234" h="301625">
                    <a:moveTo>
                      <a:pt x="0" y="301536"/>
                    </a:moveTo>
                    <a:lnTo>
                      <a:pt x="0" y="130886"/>
                    </a:lnTo>
                    <a:lnTo>
                      <a:pt x="10316" y="79938"/>
                    </a:lnTo>
                    <a:lnTo>
                      <a:pt x="38454" y="38334"/>
                    </a:lnTo>
                    <a:lnTo>
                      <a:pt x="80190" y="10285"/>
                    </a:lnTo>
                    <a:lnTo>
                      <a:pt x="131305" y="0"/>
                    </a:lnTo>
                    <a:lnTo>
                      <a:pt x="159567" y="3040"/>
                    </a:lnTo>
                    <a:lnTo>
                      <a:pt x="185708" y="11730"/>
                    </a:lnTo>
                    <a:lnTo>
                      <a:pt x="209082" y="25422"/>
                    </a:lnTo>
                    <a:lnTo>
                      <a:pt x="229044" y="43472"/>
                    </a:lnTo>
                  </a:path>
                </a:pathLst>
              </a:custGeom>
              <a:ln w="12496">
                <a:solidFill>
                  <a:srgbClr val="1E0E3F"/>
                </a:solidFill>
              </a:ln>
            </p:spPr>
            <p:txBody>
              <a:bodyPr wrap="square" lIns="0" tIns="0" rIns="0" bIns="0" rtlCol="0"/>
              <a:lstStyle/>
              <a:p>
                <a:endParaRPr/>
              </a:p>
            </p:txBody>
          </p:sp>
          <p:sp>
            <p:nvSpPr>
              <p:cNvPr id="23" name="object 23"/>
              <p:cNvSpPr/>
              <p:nvPr/>
            </p:nvSpPr>
            <p:spPr>
              <a:xfrm>
                <a:off x="782123" y="7930675"/>
                <a:ext cx="213614" cy="212979"/>
              </a:xfrm>
              <a:prstGeom prst="rect">
                <a:avLst/>
              </a:prstGeom>
              <a:blipFill>
                <a:blip r:embed="rId8" cstate="print"/>
                <a:stretch>
                  <a:fillRect/>
                </a:stretch>
              </a:blipFill>
            </p:spPr>
            <p:txBody>
              <a:bodyPr wrap="square" lIns="0" tIns="0" rIns="0" bIns="0" rtlCol="0"/>
              <a:lstStyle/>
              <a:p>
                <a:endParaRPr/>
              </a:p>
            </p:txBody>
          </p:sp>
          <p:sp>
            <p:nvSpPr>
              <p:cNvPr id="24" name="object 24"/>
              <p:cNvSpPr/>
              <p:nvPr/>
            </p:nvSpPr>
            <p:spPr>
              <a:xfrm>
                <a:off x="933100" y="8213466"/>
                <a:ext cx="213601" cy="212979"/>
              </a:xfrm>
              <a:prstGeom prst="rect">
                <a:avLst/>
              </a:prstGeom>
              <a:blipFill>
                <a:blip r:embed="rId9" cstate="print"/>
                <a:stretch>
                  <a:fillRect/>
                </a:stretch>
              </a:blipFill>
            </p:spPr>
            <p:txBody>
              <a:bodyPr wrap="square" lIns="0" tIns="0" rIns="0" bIns="0" rtlCol="0"/>
              <a:lstStyle/>
              <a:p>
                <a:endParaRPr/>
              </a:p>
            </p:txBody>
          </p:sp>
        </p:grpSp>
        <p:sp>
          <p:nvSpPr>
            <p:cNvPr id="72" name="TextBox 71">
              <a:extLst>
                <a:ext uri="{FF2B5EF4-FFF2-40B4-BE49-F238E27FC236}">
                  <a16:creationId xmlns:a16="http://schemas.microsoft.com/office/drawing/2014/main" id="{199769FF-5493-6D0F-55E0-EF0877333BF1}"/>
                </a:ext>
              </a:extLst>
            </p:cNvPr>
            <p:cNvSpPr txBox="1"/>
            <p:nvPr/>
          </p:nvSpPr>
          <p:spPr>
            <a:xfrm>
              <a:off x="803830" y="9721207"/>
              <a:ext cx="7169241" cy="938719"/>
            </a:xfrm>
            <a:prstGeom prst="rect">
              <a:avLst/>
            </a:prstGeom>
            <a:noFill/>
          </p:spPr>
          <p:txBody>
            <a:bodyPr wrap="square">
              <a:spAutoFit/>
            </a:bodyPr>
            <a:lstStyle/>
            <a:p>
              <a:pPr algn="just"/>
              <a:r>
                <a:rPr lang="en-GB" sz="1100" b="1" dirty="0">
                  <a:solidFill>
                    <a:srgbClr val="584C71"/>
                  </a:solidFill>
                  <a:latin typeface="Calibri"/>
                  <a:cs typeface="Calibri"/>
                </a:rPr>
                <a:t>Nicola Rogers </a:t>
              </a:r>
              <a:r>
                <a:rPr lang="en-GB" sz="1100" dirty="0">
                  <a:solidFill>
                    <a:srgbClr val="584C71"/>
                  </a:solidFill>
                  <a:latin typeface="Calibri"/>
                  <a:cs typeface="Calibri"/>
                </a:rPr>
                <a:t>joined Wales Nuclear Forum (WNF) Board</a:t>
              </a:r>
              <a:r>
                <a:rPr lang="en-GB" sz="1100" b="1" dirty="0">
                  <a:solidFill>
                    <a:srgbClr val="584C71"/>
                  </a:solidFill>
                  <a:latin typeface="Calibri"/>
                  <a:cs typeface="Calibri"/>
                </a:rPr>
                <a:t>. Sasha Davies </a:t>
              </a:r>
              <a:r>
                <a:rPr lang="en-GB" sz="1100" dirty="0">
                  <a:solidFill>
                    <a:srgbClr val="584C71"/>
                  </a:solidFill>
                  <a:latin typeface="Calibri"/>
                  <a:cs typeface="Calibri"/>
                </a:rPr>
                <a:t>Chair &amp; Director of WNF stated</a:t>
              </a:r>
              <a:r>
                <a:rPr lang="en-GB" sz="1100" b="1" dirty="0">
                  <a:solidFill>
                    <a:srgbClr val="584C71"/>
                  </a:solidFill>
                  <a:latin typeface="Calibri"/>
                  <a:cs typeface="Calibri"/>
                </a:rPr>
                <a:t>: “</a:t>
              </a:r>
              <a:r>
                <a:rPr lang="en-GB" sz="1100" dirty="0">
                  <a:solidFill>
                    <a:srgbClr val="584C71"/>
                  </a:solidFill>
                  <a:latin typeface="Calibri"/>
                  <a:cs typeface="Calibri"/>
                </a:rPr>
                <a:t>The Wales Nuclear Forum is delighted to have signed up to the WiN NED Programme. Our WiN NED Board member is benefitting from a dedicated and enthusiastic Board experience and reciprocally our Board is benefitting from a fresh input and different perspective from them too. We are proud that the WNF Board, with our WiN Board member, is 55% female to 45% male - all with a mix of specialist related nuclear skills experience, we all bring something unique to the Board table”.</a:t>
              </a:r>
            </a:p>
          </p:txBody>
        </p:sp>
      </p:grpSp>
      <p:grpSp>
        <p:nvGrpSpPr>
          <p:cNvPr id="18" name="Group 17">
            <a:extLst>
              <a:ext uri="{FF2B5EF4-FFF2-40B4-BE49-F238E27FC236}">
                <a16:creationId xmlns:a16="http://schemas.microsoft.com/office/drawing/2014/main" id="{73760C25-AC6C-2A28-882B-7199E8565115}"/>
              </a:ext>
            </a:extLst>
          </p:cNvPr>
          <p:cNvGrpSpPr/>
          <p:nvPr/>
        </p:nvGrpSpPr>
        <p:grpSpPr>
          <a:xfrm>
            <a:off x="284504" y="6262350"/>
            <a:ext cx="7688567" cy="1446550"/>
            <a:chOff x="204483" y="8076505"/>
            <a:chExt cx="7688567" cy="1446550"/>
          </a:xfrm>
        </p:grpSpPr>
        <p:grpSp>
          <p:nvGrpSpPr>
            <p:cNvPr id="25" name="Group 24">
              <a:extLst>
                <a:ext uri="{FF2B5EF4-FFF2-40B4-BE49-F238E27FC236}">
                  <a16:creationId xmlns:a16="http://schemas.microsoft.com/office/drawing/2014/main" id="{D3CF60C7-29BF-6F5A-ADA2-532E9E938CD8}"/>
                </a:ext>
              </a:extLst>
            </p:cNvPr>
            <p:cNvGrpSpPr/>
            <p:nvPr/>
          </p:nvGrpSpPr>
          <p:grpSpPr>
            <a:xfrm>
              <a:off x="7503973" y="8185428"/>
              <a:ext cx="389077" cy="541502"/>
              <a:chOff x="7035524" y="7079615"/>
              <a:chExt cx="389077" cy="541502"/>
            </a:xfrm>
          </p:grpSpPr>
          <p:sp>
            <p:nvSpPr>
              <p:cNvPr id="27" name="object 12">
                <a:extLst>
                  <a:ext uri="{FF2B5EF4-FFF2-40B4-BE49-F238E27FC236}">
                    <a16:creationId xmlns:a16="http://schemas.microsoft.com/office/drawing/2014/main" id="{17CE2F6B-7441-2BFB-B2F2-A64169C47127}"/>
                  </a:ext>
                </a:extLst>
              </p:cNvPr>
              <p:cNvSpPr/>
              <p:nvPr/>
            </p:nvSpPr>
            <p:spPr>
              <a:xfrm>
                <a:off x="7317794" y="7424357"/>
                <a:ext cx="0" cy="89535"/>
              </a:xfrm>
              <a:custGeom>
                <a:avLst/>
                <a:gdLst/>
                <a:ahLst/>
                <a:cxnLst/>
                <a:rect l="l" t="t" r="r" b="b"/>
                <a:pathLst>
                  <a:path h="89534">
                    <a:moveTo>
                      <a:pt x="0" y="0"/>
                    </a:moveTo>
                    <a:lnTo>
                      <a:pt x="0" y="89077"/>
                    </a:lnTo>
                  </a:path>
                </a:pathLst>
              </a:custGeom>
              <a:ln w="12496">
                <a:solidFill>
                  <a:srgbClr val="3EBDAB"/>
                </a:solidFill>
              </a:ln>
            </p:spPr>
            <p:txBody>
              <a:bodyPr wrap="square" lIns="0" tIns="0" rIns="0" bIns="0" rtlCol="0"/>
              <a:lstStyle/>
              <a:p>
                <a:endParaRPr>
                  <a:solidFill>
                    <a:srgbClr val="584C71"/>
                  </a:solidFill>
                  <a:highlight>
                    <a:srgbClr val="FFFF00"/>
                  </a:highlight>
                </a:endParaRPr>
              </a:p>
            </p:txBody>
          </p:sp>
          <p:sp>
            <p:nvSpPr>
              <p:cNvPr id="28" name="object 13">
                <a:extLst>
                  <a:ext uri="{FF2B5EF4-FFF2-40B4-BE49-F238E27FC236}">
                    <a16:creationId xmlns:a16="http://schemas.microsoft.com/office/drawing/2014/main" id="{D9454884-FE26-AE00-47AD-1494E496A5A5}"/>
                  </a:ext>
                </a:extLst>
              </p:cNvPr>
              <p:cNvSpPr/>
              <p:nvPr/>
            </p:nvSpPr>
            <p:spPr>
              <a:xfrm>
                <a:off x="7273115" y="7468895"/>
                <a:ext cx="89535" cy="0"/>
              </a:xfrm>
              <a:custGeom>
                <a:avLst/>
                <a:gdLst/>
                <a:ahLst/>
                <a:cxnLst/>
                <a:rect l="l" t="t" r="r" b="b"/>
                <a:pathLst>
                  <a:path w="89534">
                    <a:moveTo>
                      <a:pt x="89369" y="0"/>
                    </a:moveTo>
                    <a:lnTo>
                      <a:pt x="0" y="0"/>
                    </a:lnTo>
                  </a:path>
                </a:pathLst>
              </a:custGeom>
              <a:ln w="12496">
                <a:solidFill>
                  <a:srgbClr val="3EBDAB"/>
                </a:solidFill>
              </a:ln>
            </p:spPr>
            <p:txBody>
              <a:bodyPr wrap="square" lIns="0" tIns="0" rIns="0" bIns="0" rtlCol="0"/>
              <a:lstStyle/>
              <a:p>
                <a:endParaRPr>
                  <a:solidFill>
                    <a:srgbClr val="584C71"/>
                  </a:solidFill>
                  <a:highlight>
                    <a:srgbClr val="FFFF00"/>
                  </a:highlight>
                </a:endParaRPr>
              </a:p>
            </p:txBody>
          </p:sp>
          <p:sp>
            <p:nvSpPr>
              <p:cNvPr id="29" name="object 14">
                <a:extLst>
                  <a:ext uri="{FF2B5EF4-FFF2-40B4-BE49-F238E27FC236}">
                    <a16:creationId xmlns:a16="http://schemas.microsoft.com/office/drawing/2014/main" id="{60C08CAC-2676-557B-CD6C-97A5C0C79554}"/>
                  </a:ext>
                </a:extLst>
              </p:cNvPr>
              <p:cNvSpPr/>
              <p:nvPr/>
            </p:nvSpPr>
            <p:spPr>
              <a:xfrm>
                <a:off x="7298135" y="7591209"/>
                <a:ext cx="0" cy="29845"/>
              </a:xfrm>
              <a:custGeom>
                <a:avLst/>
                <a:gdLst/>
                <a:ahLst/>
                <a:cxnLst/>
                <a:rect l="l" t="t" r="r" b="b"/>
                <a:pathLst>
                  <a:path h="29845">
                    <a:moveTo>
                      <a:pt x="0" y="0"/>
                    </a:moveTo>
                    <a:lnTo>
                      <a:pt x="0" y="29819"/>
                    </a:lnTo>
                  </a:path>
                </a:pathLst>
              </a:custGeom>
              <a:ln w="12496">
                <a:solidFill>
                  <a:srgbClr val="3EBDAB"/>
                </a:solidFill>
              </a:ln>
            </p:spPr>
            <p:txBody>
              <a:bodyPr wrap="square" lIns="0" tIns="0" rIns="0" bIns="0" rtlCol="0"/>
              <a:lstStyle/>
              <a:p>
                <a:endParaRPr>
                  <a:solidFill>
                    <a:srgbClr val="584C71"/>
                  </a:solidFill>
                  <a:highlight>
                    <a:srgbClr val="FFFF00"/>
                  </a:highlight>
                </a:endParaRPr>
              </a:p>
            </p:txBody>
          </p:sp>
          <p:sp>
            <p:nvSpPr>
              <p:cNvPr id="30" name="object 15">
                <a:extLst>
                  <a:ext uri="{FF2B5EF4-FFF2-40B4-BE49-F238E27FC236}">
                    <a16:creationId xmlns:a16="http://schemas.microsoft.com/office/drawing/2014/main" id="{5132E537-FA87-4FCA-1C71-A6479DA38AB2}"/>
                  </a:ext>
                </a:extLst>
              </p:cNvPr>
              <p:cNvSpPr/>
              <p:nvPr/>
            </p:nvSpPr>
            <p:spPr>
              <a:xfrm>
                <a:off x="7035524" y="7319492"/>
                <a:ext cx="229235" cy="301625"/>
              </a:xfrm>
              <a:custGeom>
                <a:avLst/>
                <a:gdLst/>
                <a:ahLst/>
                <a:cxnLst/>
                <a:rect l="l" t="t" r="r" b="b"/>
                <a:pathLst>
                  <a:path w="229234" h="301625">
                    <a:moveTo>
                      <a:pt x="0" y="301536"/>
                    </a:moveTo>
                    <a:lnTo>
                      <a:pt x="0" y="130886"/>
                    </a:lnTo>
                    <a:lnTo>
                      <a:pt x="10316" y="79938"/>
                    </a:lnTo>
                    <a:lnTo>
                      <a:pt x="38454" y="38334"/>
                    </a:lnTo>
                    <a:lnTo>
                      <a:pt x="80190" y="10285"/>
                    </a:lnTo>
                    <a:lnTo>
                      <a:pt x="131305" y="0"/>
                    </a:lnTo>
                    <a:lnTo>
                      <a:pt x="159567" y="3040"/>
                    </a:lnTo>
                    <a:lnTo>
                      <a:pt x="185708" y="11730"/>
                    </a:lnTo>
                    <a:lnTo>
                      <a:pt x="209082" y="25422"/>
                    </a:lnTo>
                    <a:lnTo>
                      <a:pt x="229044" y="43472"/>
                    </a:lnTo>
                  </a:path>
                </a:pathLst>
              </a:custGeom>
              <a:ln w="12496">
                <a:solidFill>
                  <a:srgbClr val="3EBDAB"/>
                </a:solidFill>
              </a:ln>
            </p:spPr>
            <p:txBody>
              <a:bodyPr wrap="square" lIns="0" tIns="0" rIns="0" bIns="0" rtlCol="0"/>
              <a:lstStyle/>
              <a:p>
                <a:endParaRPr>
                  <a:solidFill>
                    <a:srgbClr val="584C71"/>
                  </a:solidFill>
                  <a:highlight>
                    <a:srgbClr val="FFFF00"/>
                  </a:highlight>
                </a:endParaRPr>
              </a:p>
            </p:txBody>
          </p:sp>
          <p:sp>
            <p:nvSpPr>
              <p:cNvPr id="31" name="object 16">
                <a:extLst>
                  <a:ext uri="{FF2B5EF4-FFF2-40B4-BE49-F238E27FC236}">
                    <a16:creationId xmlns:a16="http://schemas.microsoft.com/office/drawing/2014/main" id="{E3316F80-0341-8814-61FE-56FF21CC0B64}"/>
                  </a:ext>
                </a:extLst>
              </p:cNvPr>
              <p:cNvSpPr/>
              <p:nvPr/>
            </p:nvSpPr>
            <p:spPr>
              <a:xfrm>
                <a:off x="7060022" y="7079615"/>
                <a:ext cx="213613" cy="212979"/>
              </a:xfrm>
              <a:prstGeom prst="rect">
                <a:avLst/>
              </a:prstGeom>
              <a:blipFill>
                <a:blip r:embed="rId6" cstate="print"/>
                <a:stretch>
                  <a:fillRect/>
                </a:stretch>
              </a:blipFill>
            </p:spPr>
            <p:txBody>
              <a:bodyPr wrap="square" lIns="0" tIns="0" rIns="0" bIns="0" rtlCol="0"/>
              <a:lstStyle/>
              <a:p>
                <a:endParaRPr>
                  <a:solidFill>
                    <a:srgbClr val="584C71"/>
                  </a:solidFill>
                  <a:highlight>
                    <a:srgbClr val="FFFF00"/>
                  </a:highlight>
                </a:endParaRPr>
              </a:p>
            </p:txBody>
          </p:sp>
          <p:sp>
            <p:nvSpPr>
              <p:cNvPr id="32" name="object 17">
                <a:extLst>
                  <a:ext uri="{FF2B5EF4-FFF2-40B4-BE49-F238E27FC236}">
                    <a16:creationId xmlns:a16="http://schemas.microsoft.com/office/drawing/2014/main" id="{2CB7ED7F-194D-0E7E-6F39-FEB2CE99CEFE}"/>
                  </a:ext>
                </a:extLst>
              </p:cNvPr>
              <p:cNvSpPr/>
              <p:nvPr/>
            </p:nvSpPr>
            <p:spPr>
              <a:xfrm>
                <a:off x="7211000" y="7362405"/>
                <a:ext cx="213601" cy="212979"/>
              </a:xfrm>
              <a:prstGeom prst="rect">
                <a:avLst/>
              </a:prstGeom>
              <a:blipFill>
                <a:blip r:embed="rId7" cstate="print"/>
                <a:stretch>
                  <a:fillRect/>
                </a:stretch>
              </a:blipFill>
            </p:spPr>
            <p:txBody>
              <a:bodyPr wrap="square" lIns="0" tIns="0" rIns="0" bIns="0" rtlCol="0"/>
              <a:lstStyle/>
              <a:p>
                <a:endParaRPr>
                  <a:solidFill>
                    <a:srgbClr val="584C71"/>
                  </a:solidFill>
                  <a:highlight>
                    <a:srgbClr val="FFFF00"/>
                  </a:highlight>
                </a:endParaRPr>
              </a:p>
            </p:txBody>
          </p:sp>
        </p:grpSp>
        <p:sp>
          <p:nvSpPr>
            <p:cNvPr id="26" name="TextBox 25">
              <a:extLst>
                <a:ext uri="{FF2B5EF4-FFF2-40B4-BE49-F238E27FC236}">
                  <a16:creationId xmlns:a16="http://schemas.microsoft.com/office/drawing/2014/main" id="{6E7C6E15-B8D1-D16D-5C35-2C223D3F0199}"/>
                </a:ext>
              </a:extLst>
            </p:cNvPr>
            <p:cNvSpPr txBox="1"/>
            <p:nvPr/>
          </p:nvSpPr>
          <p:spPr>
            <a:xfrm>
              <a:off x="204483" y="8076505"/>
              <a:ext cx="7169240" cy="1446550"/>
            </a:xfrm>
            <a:prstGeom prst="rect">
              <a:avLst/>
            </a:prstGeom>
            <a:noFill/>
          </p:spPr>
          <p:txBody>
            <a:bodyPr wrap="square">
              <a:spAutoFit/>
            </a:bodyPr>
            <a:lstStyle/>
            <a:p>
              <a:pPr algn="just"/>
              <a:r>
                <a:rPr lang="en-GB" sz="1100" b="1" dirty="0">
                  <a:solidFill>
                    <a:srgbClr val="3EBDAB"/>
                  </a:solidFill>
                  <a:highlight>
                    <a:srgbClr val="FFFF00"/>
                  </a:highlight>
                  <a:latin typeface="Calibri"/>
                  <a:cs typeface="Calibri"/>
                </a:rPr>
                <a:t>Megan Poole </a:t>
              </a:r>
              <a:r>
                <a:rPr lang="en-GB" sz="1100" dirty="0">
                  <a:solidFill>
                    <a:srgbClr val="3EBDAB"/>
                  </a:solidFill>
                  <a:highlight>
                    <a:srgbClr val="FFFF00"/>
                  </a:highlight>
                  <a:latin typeface="Calibri"/>
                  <a:cs typeface="Calibri"/>
                </a:rPr>
                <a:t>was placed on the Ada Mode Board. </a:t>
              </a:r>
              <a:r>
                <a:rPr lang="en-GB" sz="1100" b="1" dirty="0">
                  <a:solidFill>
                    <a:srgbClr val="3EBDAB"/>
                  </a:solidFill>
                  <a:highlight>
                    <a:srgbClr val="FFFF00"/>
                  </a:highlight>
                  <a:latin typeface="Calibri"/>
                  <a:cs typeface="Calibri"/>
                </a:rPr>
                <a:t>Gareth Jones </a:t>
              </a:r>
              <a:r>
                <a:rPr lang="en-GB" sz="1100" dirty="0">
                  <a:solidFill>
                    <a:srgbClr val="3EBDAB"/>
                  </a:solidFill>
                  <a:highlight>
                    <a:srgbClr val="FFFF00"/>
                  </a:highlight>
                  <a:latin typeface="Calibri"/>
                  <a:cs typeface="Calibri"/>
                </a:rPr>
                <a:t>Managing Director of Ada Mode and support of the programme said “Ada Mode have been delighted to take part in the Women in Nuclear Non-Executive Director scheme for a second year. As a rapidly growing SME delivering data and AI-focused engineering consultancy to the nuclear and wider energy sectors, we have greatly benefited from the expertise our NED, an experienced enterprise architect, has brought. Their contributions at both strategic and operational meetings have provided fresh perspective on how we structure and scale our business, helping us to strengthen governance, improve processes, and ensure we remain fit for growth. The scheme creates a genuine two-way benefit: it provides our NED with the opportunity to gain senior-level experience in a dynamic and expanding organisation, while enabling us to continue building a resilient, forward-looking business.”</a:t>
              </a:r>
            </a:p>
          </p:txBody>
        </p:sp>
      </p:grpSp>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02480861CA4794B86760091937B62AA" ma:contentTypeVersion="15" ma:contentTypeDescription="Create a new document." ma:contentTypeScope="" ma:versionID="ca0062c8335ebd3114fc581f84b111b9">
  <xsd:schema xmlns:xsd="http://www.w3.org/2001/XMLSchema" xmlns:xs="http://www.w3.org/2001/XMLSchema" xmlns:p="http://schemas.microsoft.com/office/2006/metadata/properties" xmlns:ns2="416f185f-a6b9-4ebf-9fc9-5e10cb8fd750" xmlns:ns3="6258bf94-ba2e-4c42-b1d1-6fb7b8b70a68" targetNamespace="http://schemas.microsoft.com/office/2006/metadata/properties" ma:root="true" ma:fieldsID="241404bb2290c671c9013140fd476205" ns2:_="" ns3:_="">
    <xsd:import namespace="416f185f-a6b9-4ebf-9fc9-5e10cb8fd750"/>
    <xsd:import namespace="6258bf94-ba2e-4c42-b1d1-6fb7b8b70a6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element ref="ns2:MediaServiceLocation" minOccurs="0"/>
                <xsd:element ref="ns2:MediaServiceOCR"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6f185f-a6b9-4ebf-9fc9-5e10cb8fd75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9c3a9f52-cc49-4e1c-971c-abeceeca2258" ma:termSetId="09814cd3-568e-fe90-9814-8d621ff8fb84" ma:anchorId="fba54fb3-c3e1-fe81-a776-ca4b69148c4d" ma:open="true" ma:isKeyword="false">
      <xsd:complexType>
        <xsd:sequence>
          <xsd:element ref="pc:Terms" minOccurs="0" maxOccurs="1"/>
        </xsd:sequence>
      </xsd:complexType>
    </xsd:element>
    <xsd:element name="MediaServiceDateTaken" ma:index="19" nillable="true" ma:displayName="MediaServiceDateTaken" ma:hidden="true" ma:indexed="true" ma:internalName="MediaServiceDateTaken" ma:readOnly="true">
      <xsd:simpleType>
        <xsd:restriction base="dms:Text"/>
      </xsd:simpleType>
    </xsd:element>
    <xsd:element name="MediaServiceLocation" ma:index="20" nillable="true" ma:displayName="Location" ma:indexed="true" ma:internalName="MediaServiceLocation"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258bf94-ba2e-4c42-b1d1-6fb7b8b70a6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3bdaac19-9de3-46e4-b54d-50d17e926ce6}" ma:internalName="TaxCatchAll" ma:showField="CatchAllData" ma:web="6258bf94-ba2e-4c42-b1d1-6fb7b8b70a6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16f185f-a6b9-4ebf-9fc9-5e10cb8fd750">
      <Terms xmlns="http://schemas.microsoft.com/office/infopath/2007/PartnerControls"/>
    </lcf76f155ced4ddcb4097134ff3c332f>
    <TaxCatchAll xmlns="6258bf94-ba2e-4c42-b1d1-6fb7b8b70a68" xsi:nil="true"/>
  </documentManagement>
</p:properties>
</file>

<file path=customXml/itemProps1.xml><?xml version="1.0" encoding="utf-8"?>
<ds:datastoreItem xmlns:ds="http://schemas.openxmlformats.org/officeDocument/2006/customXml" ds:itemID="{F4DD165A-0ABC-4E34-9FFE-DE5851ADCC4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16f185f-a6b9-4ebf-9fc9-5e10cb8fd750"/>
    <ds:schemaRef ds:uri="6258bf94-ba2e-4c42-b1d1-6fb7b8b70a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9F20385-5FD5-454A-A8FD-C6B47FB5B1A5}">
  <ds:schemaRefs>
    <ds:schemaRef ds:uri="http://schemas.microsoft.com/sharepoint/v3/contenttype/forms"/>
  </ds:schemaRefs>
</ds:datastoreItem>
</file>

<file path=customXml/itemProps3.xml><?xml version="1.0" encoding="utf-8"?>
<ds:datastoreItem xmlns:ds="http://schemas.openxmlformats.org/officeDocument/2006/customXml" ds:itemID="{941E312B-6C4A-4C13-96C5-FBC70D6C2AE2}">
  <ds:schemaRefs>
    <ds:schemaRef ds:uri="http://schemas.microsoft.com/office/2006/documentManagement/types"/>
    <ds:schemaRef ds:uri="http://purl.org/dc/elements/1.1/"/>
    <ds:schemaRef ds:uri="6258bf94-ba2e-4c42-b1d1-6fb7b8b70a68"/>
    <ds:schemaRef ds:uri="http://www.w3.org/XML/1998/namespace"/>
    <ds:schemaRef ds:uri="http://purl.org/dc/terms/"/>
    <ds:schemaRef ds:uri="http://schemas.openxmlformats.org/package/2006/metadata/core-properties"/>
    <ds:schemaRef ds:uri="http://schemas.microsoft.com/office/2006/metadata/properties"/>
    <ds:schemaRef ds:uri="http://schemas.microsoft.com/office/infopath/2007/PartnerControls"/>
    <ds:schemaRef ds:uri="416f185f-a6b9-4ebf-9fc9-5e10cb8fd750"/>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105</TotalTime>
  <Words>1139</Words>
  <Application>Microsoft Office PowerPoint</Application>
  <PresentationFormat>Custom</PresentationFormat>
  <Paragraphs>37</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Calibri</vt:lpstr>
      <vt:lpstr>Helvetica 55 Roman</vt:lpstr>
      <vt:lpstr>Tahoma</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Vieitez, Ana</dc:creator>
  <cp:lastModifiedBy>Snook Esther</cp:lastModifiedBy>
  <cp:revision>3</cp:revision>
  <dcterms:created xsi:type="dcterms:W3CDTF">2025-09-04T09:18:34Z</dcterms:created>
  <dcterms:modified xsi:type="dcterms:W3CDTF">2025-09-05T12:46:01Z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2024-08-23T00:00:00Z</vt:filetime>
  </property>
  <property fmtid="{D5CDD505-2E9C-101B-9397-08002B2CF9AE}" pid="3" name="Creator">
    <vt:lpwstr>Adobe InDesign 16.4 (Macintosh)</vt:lpwstr>
  </property>
  <property fmtid="{D5CDD505-2E9C-101B-9397-08002B2CF9AE}" pid="4" name="LastSaved">
    <vt:filetime>2025-09-04T00:00:00Z</vt:filetime>
  </property>
  <property fmtid="{D5CDD505-2E9C-101B-9397-08002B2CF9AE}" pid="5" name="MSIP_Label_002fffcc-0b75-4fc5-9391-81f23a104fec_Enabled">
    <vt:lpwstr>true</vt:lpwstr>
  </property>
  <property fmtid="{D5CDD505-2E9C-101B-9397-08002B2CF9AE}" pid="6" name="MSIP_Label_002fffcc-0b75-4fc5-9391-81f23a104fec_SetDate">
    <vt:lpwstr>2025-09-04T09:18:51Z</vt:lpwstr>
  </property>
  <property fmtid="{D5CDD505-2E9C-101B-9397-08002B2CF9AE}" pid="7" name="MSIP_Label_002fffcc-0b75-4fc5-9391-81f23a104fec_Method">
    <vt:lpwstr>Privileged</vt:lpwstr>
  </property>
  <property fmtid="{D5CDD505-2E9C-101B-9397-08002B2CF9AE}" pid="8" name="MSIP_Label_002fffcc-0b75-4fc5-9391-81f23a104fec_Name">
    <vt:lpwstr>OFFICIAL (not marked)</vt:lpwstr>
  </property>
  <property fmtid="{D5CDD505-2E9C-101B-9397-08002B2CF9AE}" pid="9" name="MSIP_Label_002fffcc-0b75-4fc5-9391-81f23a104fec_SiteId">
    <vt:lpwstr>ee032e7f-73e4-457a-a0c4-cfbe17e33ceb</vt:lpwstr>
  </property>
  <property fmtid="{D5CDD505-2E9C-101B-9397-08002B2CF9AE}" pid="10" name="MSIP_Label_002fffcc-0b75-4fc5-9391-81f23a104fec_ActionId">
    <vt:lpwstr>215d66ae-24f8-4a39-bab9-d3112f6a7e49</vt:lpwstr>
  </property>
  <property fmtid="{D5CDD505-2E9C-101B-9397-08002B2CF9AE}" pid="11" name="MSIP_Label_002fffcc-0b75-4fc5-9391-81f23a104fec_ContentBits">
    <vt:lpwstr>0</vt:lpwstr>
  </property>
  <property fmtid="{D5CDD505-2E9C-101B-9397-08002B2CF9AE}" pid="12" name="MSIP_Label_002fffcc-0b75-4fc5-9391-81f23a104fec_Tag">
    <vt:lpwstr>10, 0, 1, 1</vt:lpwstr>
  </property>
  <property fmtid="{D5CDD505-2E9C-101B-9397-08002B2CF9AE}" pid="13" name="MSIP_Label_04443ded-827a-46bf-8c23-accc3d394867_Enabled">
    <vt:lpwstr>true</vt:lpwstr>
  </property>
  <property fmtid="{D5CDD505-2E9C-101B-9397-08002B2CF9AE}" pid="14" name="MSIP_Label_04443ded-827a-46bf-8c23-accc3d394867_SetDate">
    <vt:lpwstr>2025-09-05T12:08:42Z</vt:lpwstr>
  </property>
  <property fmtid="{D5CDD505-2E9C-101B-9397-08002B2CF9AE}" pid="15" name="MSIP_Label_04443ded-827a-46bf-8c23-accc3d394867_Method">
    <vt:lpwstr>Privileged</vt:lpwstr>
  </property>
  <property fmtid="{D5CDD505-2E9C-101B-9397-08002B2CF9AE}" pid="16" name="MSIP_Label_04443ded-827a-46bf-8c23-accc3d394867_Name">
    <vt:lpwstr>NOT PROTECTIVELY MARKED</vt:lpwstr>
  </property>
  <property fmtid="{D5CDD505-2E9C-101B-9397-08002B2CF9AE}" pid="17" name="MSIP_Label_04443ded-827a-46bf-8c23-accc3d394867_SiteId">
    <vt:lpwstr>75046e30-7443-48c1-89c4-f710fef78b2b</vt:lpwstr>
  </property>
  <property fmtid="{D5CDD505-2E9C-101B-9397-08002B2CF9AE}" pid="18" name="MSIP_Label_04443ded-827a-46bf-8c23-accc3d394867_ActionId">
    <vt:lpwstr>e09c55aa-d6c5-4682-b9fd-c85b8cbfdfe0</vt:lpwstr>
  </property>
  <property fmtid="{D5CDD505-2E9C-101B-9397-08002B2CF9AE}" pid="19" name="MSIP_Label_04443ded-827a-46bf-8c23-accc3d394867_ContentBits">
    <vt:lpwstr>0</vt:lpwstr>
  </property>
  <property fmtid="{D5CDD505-2E9C-101B-9397-08002B2CF9AE}" pid="20" name="MSIP_Label_04443ded-827a-46bf-8c23-accc3d394867_Tag">
    <vt:lpwstr>10, 0, 1, 1</vt:lpwstr>
  </property>
  <property fmtid="{D5CDD505-2E9C-101B-9397-08002B2CF9AE}" pid="21" name="ContentTypeId">
    <vt:lpwstr>0x010100302480861CA4794B86760091937B62AA</vt:lpwstr>
  </property>
  <property fmtid="{D5CDD505-2E9C-101B-9397-08002B2CF9AE}" pid="22" name="MediaServiceImageTags">
    <vt:lpwstr/>
  </property>
</Properties>
</file>